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12192000"/>
  <p:notesSz cx="6858000" cy="9144000"/>
  <p:embeddedFontLst>
    <p:embeddedFont>
      <p:font typeface="Yeseva One"/>
      <p:regular r:id="rId25"/>
    </p:embeddedFont>
    <p:embeddedFont>
      <p:font typeface="Century Gothic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000000"/>
          </p15:clr>
        </p15:guide>
        <p15:guide id="2" orient="horz" pos="2144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4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enturyGothic-regular.fntdata"/><Relationship Id="rId25" Type="http://schemas.openxmlformats.org/officeDocument/2006/relationships/font" Target="fonts/YesevaOne-regular.fntdata"/><Relationship Id="rId28" Type="http://schemas.openxmlformats.org/officeDocument/2006/relationships/font" Target="fonts/CenturyGothic-italic.fntdata"/><Relationship Id="rId27" Type="http://schemas.openxmlformats.org/officeDocument/2006/relationships/font" Target="fonts/CenturyGothic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enturyGothic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7.jp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b781d5272f_5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2b781d5272f_5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2b781d5272f_5_7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b781d5272f_9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g2b781d5272f_9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2b781d5272f_9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b781d5272f_5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g2b781d5272f_5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g2b781d5272f_5_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b781d5272f_16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g2b781d5272f_16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2b781d5272f_16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b781d5272f_2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b781d5272f_2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2b781d5272f_2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b781d5272f_2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2b781d5272f_2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2b781d5272f_2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b781d5272f_2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2b781d5272f_2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2b781d5272f_2_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b781d5272f_2_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2b781d5272f_2_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2b781d5272f_2_9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b781d5272f_2_1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2b781d5272f_2_1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2b781d5272f_2_1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" name="Google Shape;60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4" name="Google Shape;74;p1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2" name="Google Shape;8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字" type="vertTx">
  <p:cSld name="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竖排标题与文本" type="vertTitleAndTx">
  <p:cSld name="VERTICAL_TITLE_AND_VERTICAL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" name="Google Shape;9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标题幻灯片">
  <p:cSld name="1_标题幻灯片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自定义版式">
  <p:cSld name="2_自定义版式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>
            <p:ph idx="2" type="pic"/>
          </p:nvPr>
        </p:nvSpPr>
        <p:spPr>
          <a:xfrm>
            <a:off x="7229022" y="1992057"/>
            <a:ext cx="3299720" cy="1532194"/>
          </a:xfrm>
          <a:prstGeom prst="rect">
            <a:avLst/>
          </a:prstGeom>
          <a:noFill/>
          <a:ln>
            <a:noFill/>
          </a:ln>
        </p:spPr>
      </p:sp>
      <p:sp>
        <p:nvSpPr>
          <p:cNvPr id="27" name="Google Shape;27;p4"/>
          <p:cNvSpPr/>
          <p:nvPr>
            <p:ph idx="3" type="pic"/>
          </p:nvPr>
        </p:nvSpPr>
        <p:spPr>
          <a:xfrm>
            <a:off x="7229022" y="4298028"/>
            <a:ext cx="3299720" cy="153219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页-图文02">
  <p:cSld name="内页-图文02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>
            <p:ph idx="2" type="pic"/>
          </p:nvPr>
        </p:nvSpPr>
        <p:spPr>
          <a:xfrm>
            <a:off x="1103313" y="1944686"/>
            <a:ext cx="1944687" cy="1944687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5"/>
          <p:cNvSpPr/>
          <p:nvPr>
            <p:ph idx="3" type="pic"/>
          </p:nvPr>
        </p:nvSpPr>
        <p:spPr>
          <a:xfrm>
            <a:off x="3788455" y="1944686"/>
            <a:ext cx="1944687" cy="1944687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5"/>
          <p:cNvSpPr/>
          <p:nvPr>
            <p:ph idx="4" type="pic"/>
          </p:nvPr>
        </p:nvSpPr>
        <p:spPr>
          <a:xfrm>
            <a:off x="6473597" y="1944686"/>
            <a:ext cx="1944687" cy="1944687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5"/>
          <p:cNvSpPr/>
          <p:nvPr>
            <p:ph idx="5" type="pic"/>
          </p:nvPr>
        </p:nvSpPr>
        <p:spPr>
          <a:xfrm>
            <a:off x="9158739" y="1944686"/>
            <a:ext cx="1944687" cy="194468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页-图文03">
  <p:cSld name="内页-图文03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>
            <p:ph idx="2" type="pic"/>
          </p:nvPr>
        </p:nvSpPr>
        <p:spPr>
          <a:xfrm>
            <a:off x="290513" y="319088"/>
            <a:ext cx="7693025" cy="624205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页-图文11">
  <p:cSld name="内页-图文1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>
            <p:ph idx="2" type="pic"/>
          </p:nvPr>
        </p:nvSpPr>
        <p:spPr>
          <a:xfrm>
            <a:off x="4800600" y="0"/>
            <a:ext cx="6731000" cy="21844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7"/>
          <p:cNvSpPr/>
          <p:nvPr>
            <p:ph idx="3" type="pic"/>
          </p:nvPr>
        </p:nvSpPr>
        <p:spPr>
          <a:xfrm>
            <a:off x="660400" y="2184400"/>
            <a:ext cx="7683500" cy="401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3E3E3"/>
              </a:buClr>
              <a:buSzPts val="2400"/>
              <a:buNone/>
              <a:defRPr sz="2400">
                <a:solidFill>
                  <a:srgbClr val="E3E3E3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E3E3"/>
              </a:buClr>
              <a:buSzPts val="2000"/>
              <a:buNone/>
              <a:defRPr sz="2000">
                <a:solidFill>
                  <a:srgbClr val="E3E3E3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E3E3"/>
              </a:buClr>
              <a:buSzPts val="1800"/>
              <a:buNone/>
              <a:defRPr sz="1800">
                <a:solidFill>
                  <a:srgbClr val="E3E3E3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E3E3"/>
              </a:buClr>
              <a:buSzPts val="1600"/>
              <a:buNone/>
              <a:defRPr sz="1600">
                <a:solidFill>
                  <a:srgbClr val="E3E3E3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E3E3"/>
              </a:buClr>
              <a:buSzPts val="1600"/>
              <a:buNone/>
              <a:defRPr sz="1600">
                <a:solidFill>
                  <a:srgbClr val="E3E3E3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E3E3"/>
              </a:buClr>
              <a:buSzPts val="1600"/>
              <a:buNone/>
              <a:defRPr sz="1600">
                <a:solidFill>
                  <a:srgbClr val="E3E3E3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E3E3"/>
              </a:buClr>
              <a:buSzPts val="1600"/>
              <a:buNone/>
              <a:defRPr sz="1600">
                <a:solidFill>
                  <a:srgbClr val="E3E3E3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E3E3"/>
              </a:buClr>
              <a:buSzPts val="1600"/>
              <a:buNone/>
              <a:defRPr sz="1600">
                <a:solidFill>
                  <a:srgbClr val="E3E3E3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E3E3"/>
              </a:buClr>
              <a:buSzPts val="1600"/>
              <a:buNone/>
              <a:defRPr sz="1600">
                <a:solidFill>
                  <a:srgbClr val="E3E3E3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60C1C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  <a:defRPr b="0" i="0" sz="4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E3E3E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E3E3E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E3E3E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E3E3E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E3E3E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E3E3E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E3E3E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E3E3E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E3E3E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E3E3E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E3E3E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jp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app.diagrams.net/?page-id=x9_h1PLpRdPUS9GgZsVs&amp;scale=auto#G1Wp9P-NuBXSY8YUEEtSmICfNRN90XwxI5" TargetMode="External"/><Relationship Id="rId4" Type="http://schemas.openxmlformats.org/officeDocument/2006/relationships/hyperlink" Target="https://app.diagrams.net/?page-id=x9_h1PLpRdPUS9GgZsVs&amp;scale=auto#G1Wp9P-NuBXSY8YUEEtSmICfNRN90XwxI5" TargetMode="External"/><Relationship Id="rId5" Type="http://schemas.openxmlformats.org/officeDocument/2006/relationships/image" Target="../media/image3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jp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jpg"/><Relationship Id="rId4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jpg"/><Relationship Id="rId4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jp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21.png"/><Relationship Id="rId6" Type="http://schemas.openxmlformats.org/officeDocument/2006/relationships/hyperlink" Target="https://github.com/Hector2024" TargetMode="External"/><Relationship Id="rId7" Type="http://schemas.openxmlformats.org/officeDocument/2006/relationships/hyperlink" Target="https://www.linkedin.com/in/hector-a-cordova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3.png"/><Relationship Id="rId5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7106" y="40"/>
            <a:ext cx="12259108" cy="6857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7106" y="-962449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54899" y="3586775"/>
            <a:ext cx="3882199" cy="338935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/>
        </p:nvSpPr>
        <p:spPr>
          <a:xfrm>
            <a:off x="159608" y="125698"/>
            <a:ext cx="118728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6000">
                <a:solidFill>
                  <a:schemeClr val="lt1"/>
                </a:solidFill>
                <a:highlight>
                  <a:srgbClr val="06142F"/>
                </a:highlight>
                <a:latin typeface="Yeseva One"/>
                <a:ea typeface="Yeseva One"/>
                <a:cs typeface="Yeseva One"/>
                <a:sym typeface="Yeseva One"/>
              </a:rPr>
              <a:t>D.E.E.P. </a:t>
            </a:r>
            <a:endParaRPr sz="6000">
              <a:solidFill>
                <a:schemeClr val="lt1"/>
              </a:solidFill>
              <a:highlight>
                <a:srgbClr val="06142F"/>
              </a:highlight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6000">
                <a:solidFill>
                  <a:schemeClr val="lt1"/>
                </a:solidFill>
                <a:highlight>
                  <a:srgbClr val="06142F"/>
                </a:highlight>
                <a:latin typeface="Yeseva One"/>
                <a:ea typeface="Yeseva One"/>
                <a:cs typeface="Yeseva One"/>
                <a:sym typeface="Yeseva One"/>
              </a:rPr>
              <a:t>Impact</a:t>
            </a:r>
            <a:endParaRPr sz="6000">
              <a:solidFill>
                <a:schemeClr val="lt1"/>
              </a:solidFill>
              <a:highlight>
                <a:srgbClr val="06142F"/>
              </a:highlight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6000">
                <a:solidFill>
                  <a:srgbClr val="FF0000"/>
                </a:solidFill>
                <a:highlight>
                  <a:srgbClr val="06142F"/>
                </a:highlight>
                <a:latin typeface="Yeseva One"/>
                <a:ea typeface="Yeseva One"/>
                <a:cs typeface="Yeseva One"/>
                <a:sym typeface="Yeseva One"/>
              </a:rPr>
              <a:t>Disgruntled Employee Exploitation Program</a:t>
            </a:r>
            <a:r>
              <a:rPr lang="zh-CN" sz="6000">
                <a:solidFill>
                  <a:srgbClr val="FF0000"/>
                </a:solidFill>
                <a:latin typeface="Yeseva One"/>
                <a:ea typeface="Yeseva One"/>
                <a:cs typeface="Yeseva One"/>
                <a:sym typeface="Yeseva One"/>
              </a:rPr>
              <a:t> </a:t>
            </a:r>
            <a:endParaRPr sz="6000">
              <a:solidFill>
                <a:srgbClr val="FF0000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/>
          <p:nvPr/>
        </p:nvSpPr>
        <p:spPr>
          <a:xfrm>
            <a:off x="5996791" y="1355575"/>
            <a:ext cx="3438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Client</a:t>
            </a:r>
            <a:endParaRPr sz="20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17" name="Google Shape;217;p27"/>
          <p:cNvSpPr txBox="1"/>
          <p:nvPr/>
        </p:nvSpPr>
        <p:spPr>
          <a:xfrm>
            <a:off x="5996775" y="1863473"/>
            <a:ext cx="4615200" cy="13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Blue Falcon Enterprise - </a:t>
            </a:r>
            <a:endParaRPr sz="12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-304800" lvl="0" marL="457200" marR="0" rtl="0" algn="just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1E1E1"/>
              </a:buClr>
              <a:buSzPts val="1200"/>
              <a:buFont typeface="Yeseva One"/>
              <a:buChar char="●"/>
            </a:pPr>
            <a:r>
              <a:rPr lang="zh-CN" sz="12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A fast growing AWS fullfilment facility </a:t>
            </a:r>
            <a:endParaRPr sz="12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-304800" lvl="0" marL="457200" marR="0" rtl="0" algn="just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1E1E1"/>
              </a:buClr>
              <a:buSzPts val="1200"/>
              <a:buFont typeface="Yeseva One"/>
              <a:buChar char="●"/>
            </a:pPr>
            <a:r>
              <a:rPr lang="zh-CN" sz="12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Maintained database </a:t>
            </a:r>
            <a:endParaRPr sz="12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-304800" lvl="1" marL="914400" rtl="0" algn="just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1E1E1"/>
              </a:buClr>
              <a:buSzPts val="1200"/>
              <a:buFont typeface="Yeseva One"/>
              <a:buChar char="○"/>
            </a:pPr>
            <a:r>
              <a:rPr lang="zh-CN" sz="12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Names &amp; Addresses</a:t>
            </a:r>
            <a:endParaRPr sz="12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-304800" lvl="0" marL="457200" marR="0" rtl="0" algn="just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1E1E1"/>
              </a:buClr>
              <a:buSzPts val="1200"/>
              <a:buFont typeface="Yeseva One"/>
              <a:buChar char="●"/>
            </a:pPr>
            <a:r>
              <a:rPr lang="zh-CN" sz="12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Recently Downsized Post Holiday hiring </a:t>
            </a:r>
            <a:endParaRPr sz="12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18" name="Google Shape;218;p27"/>
          <p:cNvSpPr txBox="1"/>
          <p:nvPr/>
        </p:nvSpPr>
        <p:spPr>
          <a:xfrm>
            <a:off x="6193725" y="4113800"/>
            <a:ext cx="46152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FF0000"/>
                </a:solidFill>
                <a:latin typeface="Yeseva One"/>
                <a:ea typeface="Yeseva One"/>
                <a:cs typeface="Yeseva One"/>
                <a:sym typeface="Yeseva One"/>
              </a:rPr>
              <a:t>FACT: Privilege creep is a gradual accumulation of unnecessary access rights, posing security risks like data leaks. Think "digital keychain overload."</a:t>
            </a:r>
            <a:endParaRPr sz="1100">
              <a:solidFill>
                <a:srgbClr val="FF0000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19" name="Google Shape;219;p27"/>
          <p:cNvSpPr txBox="1"/>
          <p:nvPr/>
        </p:nvSpPr>
        <p:spPr>
          <a:xfrm>
            <a:off x="7397053" y="3280200"/>
            <a:ext cx="2599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Ransomware</a:t>
            </a:r>
            <a:endParaRPr sz="16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Disgruntled Employee</a:t>
            </a:r>
            <a:endParaRPr sz="16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Privledge Creep</a:t>
            </a:r>
            <a:endParaRPr sz="16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20" name="Google Shape;220;p27"/>
          <p:cNvSpPr/>
          <p:nvPr/>
        </p:nvSpPr>
        <p:spPr>
          <a:xfrm>
            <a:off x="5996725" y="3295653"/>
            <a:ext cx="1206600" cy="689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381000" sx="95000" rotWithShape="0" algn="tl" dir="2700000" dist="152400" sy="95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060C1C"/>
                </a:solidFill>
                <a:latin typeface="Yeseva One"/>
                <a:ea typeface="Yeseva One"/>
                <a:cs typeface="Yeseva One"/>
                <a:sym typeface="Yeseva One"/>
              </a:rPr>
              <a:t>What we Know</a:t>
            </a:r>
            <a:endParaRPr sz="1400">
              <a:solidFill>
                <a:srgbClr val="060C1C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21" name="Google Shape;221;p27"/>
          <p:cNvSpPr/>
          <p:nvPr/>
        </p:nvSpPr>
        <p:spPr>
          <a:xfrm>
            <a:off x="5996675" y="4859352"/>
            <a:ext cx="1206600" cy="738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381000" sx="95000" rotWithShape="0" algn="tl" dir="2700000" dist="152400" sy="95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131314"/>
                </a:solidFill>
                <a:latin typeface="Yeseva One"/>
                <a:ea typeface="Yeseva One"/>
                <a:cs typeface="Yeseva One"/>
                <a:sym typeface="Yeseva One"/>
              </a:rPr>
              <a:t>How It Happened</a:t>
            </a:r>
            <a:endParaRPr sz="1400">
              <a:solidFill>
                <a:srgbClr val="131314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22" name="Google Shape;222;p27"/>
          <p:cNvSpPr txBox="1"/>
          <p:nvPr/>
        </p:nvSpPr>
        <p:spPr>
          <a:xfrm>
            <a:off x="6032967" y="3750151"/>
            <a:ext cx="113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23" name="Google Shape;223;p27"/>
          <p:cNvSpPr txBox="1"/>
          <p:nvPr/>
        </p:nvSpPr>
        <p:spPr>
          <a:xfrm>
            <a:off x="4656667" y="488673"/>
            <a:ext cx="2878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Scenario </a:t>
            </a:r>
            <a:endParaRPr sz="3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24" name="Google Shape;224;p27"/>
          <p:cNvSpPr/>
          <p:nvPr/>
        </p:nvSpPr>
        <p:spPr>
          <a:xfrm>
            <a:off x="416858" y="1592839"/>
            <a:ext cx="5118900" cy="4095300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25" name="Google Shape;225;p27"/>
          <p:cNvSpPr txBox="1"/>
          <p:nvPr/>
        </p:nvSpPr>
        <p:spPr>
          <a:xfrm>
            <a:off x="7045700" y="4803500"/>
            <a:ext cx="4795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Yeseva One"/>
              <a:buChar char="●"/>
            </a:pPr>
            <a:r>
              <a:rPr lang="zh-CN" sz="12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rPr>
              <a:t>Prior to the lay off a mid-level employee had accumulated access to information beyond their scope during busy season, To aid in It related issues.</a:t>
            </a:r>
            <a:endParaRPr sz="1200">
              <a:solidFill>
                <a:schemeClr val="dk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Yeseva One"/>
              <a:buChar char="●"/>
            </a:pPr>
            <a:r>
              <a:rPr lang="zh-CN" sz="12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rPr>
              <a:t>They were replaced by a more qualified administrator who was recently hired. </a:t>
            </a:r>
            <a:endParaRPr sz="1200">
              <a:solidFill>
                <a:schemeClr val="dk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Yeseva One"/>
              <a:buChar char="●"/>
            </a:pPr>
            <a:r>
              <a:rPr lang="zh-CN" sz="12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rPr>
              <a:t>Previous Lack of Cloud Security  </a:t>
            </a:r>
            <a:endParaRPr sz="1200">
              <a:solidFill>
                <a:schemeClr val="dk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226" name="Google Shape;2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850" y="1677327"/>
            <a:ext cx="2927923" cy="883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7" name="Google Shape;227;p27"/>
          <p:cNvCxnSpPr>
            <a:endCxn id="228" idx="0"/>
          </p:cNvCxnSpPr>
          <p:nvPr/>
        </p:nvCxnSpPr>
        <p:spPr>
          <a:xfrm flipH="1">
            <a:off x="1711349" y="2690699"/>
            <a:ext cx="3300" cy="8961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8" name="Google Shape;22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487" y="3586799"/>
            <a:ext cx="2389724" cy="208633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7"/>
          <p:cNvSpPr txBox="1"/>
          <p:nvPr/>
        </p:nvSpPr>
        <p:spPr>
          <a:xfrm>
            <a:off x="518113" y="4951750"/>
            <a:ext cx="2389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>
                <a:solidFill>
                  <a:srgbClr val="131314"/>
                </a:solidFill>
                <a:latin typeface="Impact"/>
                <a:ea typeface="Impact"/>
                <a:cs typeface="Impact"/>
                <a:sym typeface="Impact"/>
              </a:rPr>
              <a:t>FBA by BFE</a:t>
            </a:r>
            <a:endParaRPr sz="2800">
              <a:solidFill>
                <a:srgbClr val="13131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230" name="Google Shape;230;p27"/>
          <p:cNvCxnSpPr>
            <a:endCxn id="231" idx="3"/>
          </p:cNvCxnSpPr>
          <p:nvPr/>
        </p:nvCxnSpPr>
        <p:spPr>
          <a:xfrm flipH="1" rot="10800000">
            <a:off x="3024400" y="4629975"/>
            <a:ext cx="1447800" cy="453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2" name="Google Shape;232;p27"/>
          <p:cNvSpPr txBox="1"/>
          <p:nvPr/>
        </p:nvSpPr>
        <p:spPr>
          <a:xfrm>
            <a:off x="893975" y="2515800"/>
            <a:ext cx="16347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>
                <a:solidFill>
                  <a:srgbClr val="060C1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CLIENT DATA</a:t>
            </a:r>
            <a:endParaRPr sz="2800">
              <a:solidFill>
                <a:srgbClr val="060C1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1" name="Google Shape;231;p27"/>
          <p:cNvSpPr txBox="1"/>
          <p:nvPr/>
        </p:nvSpPr>
        <p:spPr>
          <a:xfrm>
            <a:off x="2906200" y="4293825"/>
            <a:ext cx="15660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>
                <a:solidFill>
                  <a:srgbClr val="13131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</a:t>
            </a:r>
            <a:endParaRPr sz="2800">
              <a:solidFill>
                <a:srgbClr val="13131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p27"/>
          <p:cNvSpPr txBox="1"/>
          <p:nvPr/>
        </p:nvSpPr>
        <p:spPr>
          <a:xfrm>
            <a:off x="4355750" y="4439325"/>
            <a:ext cx="13155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7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Consumer</a:t>
            </a:r>
            <a:endParaRPr sz="17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 txBox="1"/>
          <p:nvPr/>
        </p:nvSpPr>
        <p:spPr>
          <a:xfrm>
            <a:off x="3170708" y="2803300"/>
            <a:ext cx="5850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72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Script Demo</a:t>
            </a:r>
            <a:endParaRPr sz="72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/>
        </p:nvSpPr>
        <p:spPr>
          <a:xfrm>
            <a:off x="5831050" y="1005425"/>
            <a:ext cx="59583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rgbClr val="FF0000"/>
                </a:solidFill>
                <a:latin typeface="Yeseva One"/>
                <a:ea typeface="Yeseva One"/>
                <a:cs typeface="Yeseva One"/>
                <a:sym typeface="Yeseva One"/>
              </a:rPr>
              <a:t>AWS: </a:t>
            </a:r>
            <a:r>
              <a:rPr lang="zh-CN" sz="11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Cloud computing platform offering on-demand services like storage, compute power, databases, etc. Think Netflix, but for IT resources.</a:t>
            </a:r>
            <a:endParaRPr sz="11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rgbClr val="FF0000"/>
                </a:solidFill>
                <a:latin typeface="Yeseva One"/>
                <a:ea typeface="Yeseva One"/>
                <a:cs typeface="Yeseva One"/>
                <a:sym typeface="Yeseva One"/>
              </a:rPr>
              <a:t>VPC: </a:t>
            </a:r>
            <a:r>
              <a:rPr lang="zh-CN" sz="11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Secure, isolated cloud network within a public cloud (like AWS), offering control and privacy for your resources. Think private neighborhood in a big city.</a:t>
            </a:r>
            <a:endParaRPr sz="11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rgbClr val="FF0000"/>
                </a:solidFill>
                <a:latin typeface="Yeseva One"/>
                <a:ea typeface="Yeseva One"/>
                <a:cs typeface="Yeseva One"/>
                <a:sym typeface="Yeseva One"/>
              </a:rPr>
              <a:t>Elastic IP: </a:t>
            </a:r>
            <a:r>
              <a:rPr lang="zh-CN" sz="11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 Static public IP address for your cloud resources, like a portable phone number that stays the same even when you switch devices.</a:t>
            </a:r>
            <a:endParaRPr sz="11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rgbClr val="FF0000"/>
                </a:solidFill>
                <a:latin typeface="Yeseva One"/>
                <a:ea typeface="Yeseva One"/>
                <a:cs typeface="Yeseva One"/>
                <a:sym typeface="Yeseva One"/>
              </a:rPr>
              <a:t>Subnets: </a:t>
            </a:r>
            <a:r>
              <a:rPr lang="zh-CN" sz="11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Mini-networks within a larger network, like city districts within a whole city. They organize devices and boost security/efficiency.</a:t>
            </a:r>
            <a:endParaRPr sz="11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rgbClr val="FF0000"/>
                </a:solidFill>
                <a:latin typeface="Yeseva One"/>
                <a:ea typeface="Yeseva One"/>
                <a:cs typeface="Yeseva One"/>
                <a:sym typeface="Yeseva One"/>
              </a:rPr>
              <a:t>CloudWatch:</a:t>
            </a:r>
            <a:r>
              <a:rPr lang="zh-CN" sz="11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Hunts for suspicious activity in your AWS account, like a security guard for your cloud resources.</a:t>
            </a:r>
            <a:endParaRPr sz="11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rgbClr val="FF0000"/>
                </a:solidFill>
                <a:latin typeface="Yeseva One"/>
                <a:ea typeface="Yeseva One"/>
                <a:cs typeface="Yeseva One"/>
                <a:sym typeface="Yeseva One"/>
              </a:rPr>
              <a:t>GuardDuty:</a:t>
            </a:r>
            <a:r>
              <a:rPr lang="zh-CN" sz="11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Monitors and visualizes performance and security of your AWS resources, like a dashboard for your cloud health.</a:t>
            </a:r>
            <a:endParaRPr sz="11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rgbClr val="FF0000"/>
                </a:solidFill>
                <a:latin typeface="Yeseva One"/>
                <a:ea typeface="Yeseva One"/>
                <a:cs typeface="Yeseva One"/>
                <a:sym typeface="Yeseva One"/>
              </a:rPr>
              <a:t>SNS: </a:t>
            </a:r>
            <a:r>
              <a:rPr lang="zh-CN" sz="11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A messaging service that sends notifications from publishers to subscribers, like a text message service for apps and systems.</a:t>
            </a:r>
            <a:endParaRPr sz="11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rgbClr val="FF0000"/>
                </a:solidFill>
                <a:latin typeface="Yeseva One"/>
                <a:ea typeface="Yeseva One"/>
                <a:cs typeface="Yeseva One"/>
                <a:sym typeface="Yeseva One"/>
              </a:rPr>
              <a:t>Open VPN: </a:t>
            </a:r>
            <a:r>
              <a:rPr lang="zh-CN" sz="11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a secure tunnel that encrypts your internet traffic, similar to a VPN, but open-source and highly customizable. Think of it as a secret passage for your data, built with open blueprints for extra security.</a:t>
            </a:r>
            <a:endParaRPr sz="11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rgbClr val="FF0000"/>
                </a:solidFill>
                <a:latin typeface="Yeseva One"/>
                <a:ea typeface="Yeseva One"/>
                <a:cs typeface="Yeseva One"/>
                <a:sym typeface="Yeseva One"/>
              </a:rPr>
              <a:t> IP ADDRESSES</a:t>
            </a:r>
            <a:endParaRPr sz="1300">
              <a:solidFill>
                <a:srgbClr val="FF0000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Windows Domain Controller:    192.168.1.35</a:t>
            </a:r>
            <a:endParaRPr sz="13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Linux Database:		                192.168.1.171</a:t>
            </a:r>
            <a:endParaRPr sz="13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Nat Gateway/Elastic IP:  	      18.217.192.112	</a:t>
            </a:r>
            <a:r>
              <a:rPr lang="zh-CN" sz="11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			</a:t>
            </a:r>
            <a:endParaRPr sz="11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46" name="Google Shape;246;p29"/>
          <p:cNvSpPr txBox="1"/>
          <p:nvPr/>
        </p:nvSpPr>
        <p:spPr>
          <a:xfrm>
            <a:off x="1329517" y="281873"/>
            <a:ext cx="28788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Network Diagram</a:t>
            </a:r>
            <a:endParaRPr sz="24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47" name="Google Shape;247;p29">
            <a:hlinkClick r:id="rId3"/>
          </p:cNvPr>
          <p:cNvSpPr/>
          <p:nvPr/>
        </p:nvSpPr>
        <p:spPr>
          <a:xfrm>
            <a:off x="176125" y="1219050"/>
            <a:ext cx="5546700" cy="441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8" name="Google Shape;248;p29"/>
          <p:cNvSpPr txBox="1"/>
          <p:nvPr/>
        </p:nvSpPr>
        <p:spPr>
          <a:xfrm>
            <a:off x="7370792" y="281873"/>
            <a:ext cx="287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Resources</a:t>
            </a:r>
            <a:endParaRPr sz="24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249" name="Google Shape;249;p29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529" y="1276051"/>
            <a:ext cx="4742563" cy="430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0"/>
          <p:cNvPicPr preferRelativeResize="0"/>
          <p:nvPr/>
        </p:nvPicPr>
        <p:blipFill rotWithShape="1">
          <a:blip r:embed="rId3">
            <a:alphaModFix/>
          </a:blip>
          <a:srcRect b="5710" l="2899" r="-2899" t="-5710"/>
          <a:stretch/>
        </p:blipFill>
        <p:spPr>
          <a:xfrm>
            <a:off x="808826" y="152400"/>
            <a:ext cx="11226452" cy="619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/>
          <p:nvPr/>
        </p:nvSpPr>
        <p:spPr>
          <a:xfrm>
            <a:off x="0" y="0"/>
            <a:ext cx="12192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72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VPC/VPN </a:t>
            </a:r>
            <a:r>
              <a:rPr lang="zh-CN" sz="72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Demo</a:t>
            </a:r>
            <a:endParaRPr sz="72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262" name="Google Shape;2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00600"/>
            <a:ext cx="8420101" cy="536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24900" y="1200600"/>
            <a:ext cx="3234450" cy="53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32"/>
          <p:cNvGrpSpPr/>
          <p:nvPr/>
        </p:nvGrpSpPr>
        <p:grpSpPr>
          <a:xfrm>
            <a:off x="1112401" y="1042763"/>
            <a:ext cx="9779929" cy="4637258"/>
            <a:chOff x="976478" y="1585598"/>
            <a:chExt cx="9779929" cy="3663789"/>
          </a:xfrm>
        </p:grpSpPr>
        <p:grpSp>
          <p:nvGrpSpPr>
            <p:cNvPr id="270" name="Google Shape;270;p32"/>
            <p:cNvGrpSpPr/>
            <p:nvPr/>
          </p:nvGrpSpPr>
          <p:grpSpPr>
            <a:xfrm>
              <a:off x="976478" y="1585598"/>
              <a:ext cx="3762673" cy="3663789"/>
              <a:chOff x="3575720" y="995308"/>
              <a:chExt cx="5040560" cy="4908096"/>
            </a:xfrm>
          </p:grpSpPr>
          <p:sp>
            <p:nvSpPr>
              <p:cNvPr id="271" name="Google Shape;271;p32"/>
              <p:cNvSpPr/>
              <p:nvPr/>
            </p:nvSpPr>
            <p:spPr>
              <a:xfrm>
                <a:off x="3575720" y="995308"/>
                <a:ext cx="2448272" cy="2404492"/>
              </a:xfrm>
              <a:prstGeom prst="rect">
                <a:avLst/>
              </a:prstGeom>
              <a:solidFill>
                <a:srgbClr val="14B0FF">
                  <a:alpha val="55686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endParaRPr>
              </a:p>
            </p:txBody>
          </p:sp>
          <p:sp>
            <p:nvSpPr>
              <p:cNvPr id="272" name="Google Shape;272;p32"/>
              <p:cNvSpPr/>
              <p:nvPr/>
            </p:nvSpPr>
            <p:spPr>
              <a:xfrm>
                <a:off x="6168008" y="995308"/>
                <a:ext cx="2448272" cy="2404492"/>
              </a:xfrm>
              <a:prstGeom prst="rect">
                <a:avLst/>
              </a:prstGeom>
              <a:solidFill>
                <a:srgbClr val="14B0FF">
                  <a:alpha val="55686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endParaRPr>
              </a:p>
            </p:txBody>
          </p:sp>
          <p:sp>
            <p:nvSpPr>
              <p:cNvPr id="273" name="Google Shape;273;p32"/>
              <p:cNvSpPr/>
              <p:nvPr/>
            </p:nvSpPr>
            <p:spPr>
              <a:xfrm>
                <a:off x="3575720" y="3498912"/>
                <a:ext cx="2448272" cy="2404492"/>
              </a:xfrm>
              <a:prstGeom prst="rect">
                <a:avLst/>
              </a:prstGeom>
              <a:solidFill>
                <a:srgbClr val="14B0FF">
                  <a:alpha val="55686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endParaRPr>
              </a:p>
            </p:txBody>
          </p:sp>
          <p:sp>
            <p:nvSpPr>
              <p:cNvPr id="274" name="Google Shape;274;p32"/>
              <p:cNvSpPr/>
              <p:nvPr/>
            </p:nvSpPr>
            <p:spPr>
              <a:xfrm>
                <a:off x="6168008" y="3498912"/>
                <a:ext cx="2448272" cy="2404492"/>
              </a:xfrm>
              <a:prstGeom prst="rect">
                <a:avLst/>
              </a:prstGeom>
              <a:solidFill>
                <a:srgbClr val="14B0FF">
                  <a:alpha val="55686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endParaRPr>
              </a:p>
            </p:txBody>
          </p:sp>
        </p:grpSp>
        <p:grpSp>
          <p:nvGrpSpPr>
            <p:cNvPr id="275" name="Google Shape;275;p32"/>
            <p:cNvGrpSpPr/>
            <p:nvPr/>
          </p:nvGrpSpPr>
          <p:grpSpPr>
            <a:xfrm>
              <a:off x="6023992" y="2175272"/>
              <a:ext cx="4732415" cy="1862192"/>
              <a:chOff x="875420" y="2499308"/>
              <a:chExt cx="4732415" cy="1862192"/>
            </a:xfrm>
          </p:grpSpPr>
          <p:sp>
            <p:nvSpPr>
              <p:cNvPr id="276" name="Google Shape;276;p32"/>
              <p:cNvSpPr/>
              <p:nvPr/>
            </p:nvSpPr>
            <p:spPr>
              <a:xfrm>
                <a:off x="875420" y="2617148"/>
                <a:ext cx="218144" cy="218145"/>
              </a:xfrm>
              <a:custGeom>
                <a:rect b="b" l="l" r="r" t="t"/>
                <a:pathLst>
                  <a:path extrusionOk="0" h="21600" w="21600">
                    <a:moveTo>
                      <a:pt x="14896" y="15577"/>
                    </a:moveTo>
                    <a:cubicBezTo>
                      <a:pt x="12144" y="16865"/>
                      <a:pt x="9844" y="18851"/>
                      <a:pt x="8177" y="21278"/>
                    </a:cubicBezTo>
                    <a:cubicBezTo>
                      <a:pt x="9017" y="21487"/>
                      <a:pt x="9895" y="21600"/>
                      <a:pt x="10801" y="21600"/>
                    </a:cubicBezTo>
                    <a:cubicBezTo>
                      <a:pt x="12429" y="21600"/>
                      <a:pt x="13973" y="21237"/>
                      <a:pt x="15358" y="20591"/>
                    </a:cubicBezTo>
                    <a:cubicBezTo>
                      <a:pt x="15580" y="19502"/>
                      <a:pt x="15699" y="18376"/>
                      <a:pt x="15699" y="17222"/>
                    </a:cubicBezTo>
                    <a:cubicBezTo>
                      <a:pt x="15699" y="16807"/>
                      <a:pt x="15679" y="16394"/>
                      <a:pt x="15648" y="15985"/>
                    </a:cubicBezTo>
                    <a:cubicBezTo>
                      <a:pt x="15371" y="15896"/>
                      <a:pt x="15116" y="15757"/>
                      <a:pt x="14896" y="15577"/>
                    </a:cubicBezTo>
                    <a:close/>
                    <a:moveTo>
                      <a:pt x="18049" y="2796"/>
                    </a:moveTo>
                    <a:cubicBezTo>
                      <a:pt x="16319" y="2963"/>
                      <a:pt x="14667" y="3397"/>
                      <a:pt x="13127" y="4050"/>
                    </a:cubicBezTo>
                    <a:cubicBezTo>
                      <a:pt x="13136" y="4125"/>
                      <a:pt x="13139" y="4202"/>
                      <a:pt x="13139" y="4280"/>
                    </a:cubicBezTo>
                    <a:cubicBezTo>
                      <a:pt x="13139" y="4642"/>
                      <a:pt x="13052" y="4984"/>
                      <a:pt x="12904" y="5289"/>
                    </a:cubicBezTo>
                    <a:cubicBezTo>
                      <a:pt x="14441" y="7094"/>
                      <a:pt x="15635" y="9198"/>
                      <a:pt x="16388" y="11500"/>
                    </a:cubicBezTo>
                    <a:cubicBezTo>
                      <a:pt x="17323" y="11517"/>
                      <a:pt x="18121" y="12090"/>
                      <a:pt x="18465" y="12903"/>
                    </a:cubicBezTo>
                    <a:cubicBezTo>
                      <a:pt x="19505" y="12797"/>
                      <a:pt x="20517" y="12599"/>
                      <a:pt x="21493" y="12312"/>
                    </a:cubicBezTo>
                    <a:cubicBezTo>
                      <a:pt x="21562" y="11817"/>
                      <a:pt x="21600" y="11314"/>
                      <a:pt x="21600" y="10799"/>
                    </a:cubicBezTo>
                    <a:cubicBezTo>
                      <a:pt x="21600" y="7626"/>
                      <a:pt x="20230" y="4772"/>
                      <a:pt x="18049" y="2796"/>
                    </a:cubicBezTo>
                    <a:close/>
                    <a:moveTo>
                      <a:pt x="13739" y="14349"/>
                    </a:moveTo>
                    <a:cubicBezTo>
                      <a:pt x="11074" y="13908"/>
                      <a:pt x="8601" y="12890"/>
                      <a:pt x="6450" y="11433"/>
                    </a:cubicBezTo>
                    <a:cubicBezTo>
                      <a:pt x="6101" y="11646"/>
                      <a:pt x="5691" y="11773"/>
                      <a:pt x="5251" y="11773"/>
                    </a:cubicBezTo>
                    <a:cubicBezTo>
                      <a:pt x="5090" y="11773"/>
                      <a:pt x="4933" y="11755"/>
                      <a:pt x="4781" y="11724"/>
                    </a:cubicBezTo>
                    <a:cubicBezTo>
                      <a:pt x="3750" y="13677"/>
                      <a:pt x="3093" y="15854"/>
                      <a:pt x="2903" y="18164"/>
                    </a:cubicBezTo>
                    <a:cubicBezTo>
                      <a:pt x="3931" y="19266"/>
                      <a:pt x="5186" y="20154"/>
                      <a:pt x="6595" y="20750"/>
                    </a:cubicBezTo>
                    <a:cubicBezTo>
                      <a:pt x="8345" y="18059"/>
                      <a:pt x="10792" y="15833"/>
                      <a:pt x="13739" y="14349"/>
                    </a:cubicBezTo>
                    <a:close/>
                    <a:moveTo>
                      <a:pt x="17258" y="15906"/>
                    </a:moveTo>
                    <a:cubicBezTo>
                      <a:pt x="17290" y="16340"/>
                      <a:pt x="17306" y="16780"/>
                      <a:pt x="17306" y="17222"/>
                    </a:cubicBezTo>
                    <a:cubicBezTo>
                      <a:pt x="17306" y="18003"/>
                      <a:pt x="17256" y="18770"/>
                      <a:pt x="17163" y="19525"/>
                    </a:cubicBezTo>
                    <a:cubicBezTo>
                      <a:pt x="18993" y="18186"/>
                      <a:pt x="20389" y="16288"/>
                      <a:pt x="21091" y="14080"/>
                    </a:cubicBezTo>
                    <a:cubicBezTo>
                      <a:pt x="20259" y="14281"/>
                      <a:pt x="19403" y="14425"/>
                      <a:pt x="18531" y="14508"/>
                    </a:cubicBezTo>
                    <a:cubicBezTo>
                      <a:pt x="18326" y="15137"/>
                      <a:pt x="17860" y="15646"/>
                      <a:pt x="17258" y="15906"/>
                    </a:cubicBezTo>
                    <a:close/>
                    <a:moveTo>
                      <a:pt x="14278" y="12804"/>
                    </a:moveTo>
                    <a:cubicBezTo>
                      <a:pt x="14421" y="12507"/>
                      <a:pt x="14624" y="12244"/>
                      <a:pt x="14874" y="12035"/>
                    </a:cubicBezTo>
                    <a:cubicBezTo>
                      <a:pt x="14196" y="9947"/>
                      <a:pt x="13122" y="8037"/>
                      <a:pt x="11738" y="6396"/>
                    </a:cubicBezTo>
                    <a:cubicBezTo>
                      <a:pt x="11462" y="6512"/>
                      <a:pt x="11160" y="6577"/>
                      <a:pt x="10842" y="6577"/>
                    </a:cubicBezTo>
                    <a:cubicBezTo>
                      <a:pt x="10343" y="6577"/>
                      <a:pt x="9883" y="6417"/>
                      <a:pt x="9507" y="6147"/>
                    </a:cubicBezTo>
                    <a:cubicBezTo>
                      <a:pt x="8673" y="6781"/>
                      <a:pt x="7903" y="7490"/>
                      <a:pt x="7202" y="8265"/>
                    </a:cubicBezTo>
                    <a:cubicBezTo>
                      <a:pt x="7421" y="8615"/>
                      <a:pt x="7550" y="9030"/>
                      <a:pt x="7550" y="9475"/>
                    </a:cubicBezTo>
                    <a:cubicBezTo>
                      <a:pt x="7550" y="9715"/>
                      <a:pt x="7513" y="9946"/>
                      <a:pt x="7444" y="10163"/>
                    </a:cubicBezTo>
                    <a:cubicBezTo>
                      <a:pt x="9459" y="11510"/>
                      <a:pt x="11779" y="12433"/>
                      <a:pt x="14278" y="12804"/>
                    </a:cubicBezTo>
                    <a:close/>
                    <a:moveTo>
                      <a:pt x="10842" y="1982"/>
                    </a:moveTo>
                    <a:cubicBezTo>
                      <a:pt x="11448" y="1982"/>
                      <a:pt x="11999" y="2219"/>
                      <a:pt x="12409" y="2604"/>
                    </a:cubicBezTo>
                    <a:cubicBezTo>
                      <a:pt x="13608" y="2088"/>
                      <a:pt x="14870" y="1692"/>
                      <a:pt x="16183" y="1439"/>
                    </a:cubicBezTo>
                    <a:cubicBezTo>
                      <a:pt x="14599" y="526"/>
                      <a:pt x="12761" y="0"/>
                      <a:pt x="10801" y="0"/>
                    </a:cubicBezTo>
                    <a:cubicBezTo>
                      <a:pt x="9464" y="0"/>
                      <a:pt x="8183" y="245"/>
                      <a:pt x="7001" y="690"/>
                    </a:cubicBezTo>
                    <a:cubicBezTo>
                      <a:pt x="7940" y="1152"/>
                      <a:pt x="8833" y="1693"/>
                      <a:pt x="9674" y="2303"/>
                    </a:cubicBezTo>
                    <a:cubicBezTo>
                      <a:pt x="10018" y="2100"/>
                      <a:pt x="10415" y="1982"/>
                      <a:pt x="10842" y="1982"/>
                    </a:cubicBezTo>
                    <a:close/>
                    <a:moveTo>
                      <a:pt x="2954" y="9475"/>
                    </a:moveTo>
                    <a:cubicBezTo>
                      <a:pt x="2954" y="9153"/>
                      <a:pt x="3021" y="8844"/>
                      <a:pt x="3141" y="8566"/>
                    </a:cubicBezTo>
                    <a:cubicBezTo>
                      <a:pt x="2404" y="7757"/>
                      <a:pt x="1736" y="6884"/>
                      <a:pt x="1151" y="5952"/>
                    </a:cubicBezTo>
                    <a:cubicBezTo>
                      <a:pt x="417" y="7410"/>
                      <a:pt x="0" y="9056"/>
                      <a:pt x="0" y="10799"/>
                    </a:cubicBezTo>
                    <a:cubicBezTo>
                      <a:pt x="0" y="12819"/>
                      <a:pt x="556" y="14708"/>
                      <a:pt x="1521" y="16325"/>
                    </a:cubicBezTo>
                    <a:cubicBezTo>
                      <a:pt x="1866" y="14381"/>
                      <a:pt x="2520" y="12545"/>
                      <a:pt x="3424" y="10861"/>
                    </a:cubicBezTo>
                    <a:cubicBezTo>
                      <a:pt x="3130" y="10477"/>
                      <a:pt x="2954" y="9996"/>
                      <a:pt x="2954" y="9475"/>
                    </a:cubicBezTo>
                    <a:close/>
                    <a:moveTo>
                      <a:pt x="5251" y="7176"/>
                    </a:moveTo>
                    <a:cubicBezTo>
                      <a:pt x="5487" y="7176"/>
                      <a:pt x="5715" y="7213"/>
                      <a:pt x="5930" y="7278"/>
                    </a:cubicBezTo>
                    <a:cubicBezTo>
                      <a:pt x="6738" y="6372"/>
                      <a:pt x="7636" y="5547"/>
                      <a:pt x="8608" y="4813"/>
                    </a:cubicBezTo>
                    <a:cubicBezTo>
                      <a:pt x="8567" y="4642"/>
                      <a:pt x="8543" y="4464"/>
                      <a:pt x="8543" y="4280"/>
                    </a:cubicBezTo>
                    <a:cubicBezTo>
                      <a:pt x="8543" y="4026"/>
                      <a:pt x="8587" y="3781"/>
                      <a:pt x="8663" y="3552"/>
                    </a:cubicBezTo>
                    <a:cubicBezTo>
                      <a:pt x="7575" y="2770"/>
                      <a:pt x="6391" y="2115"/>
                      <a:pt x="5131" y="1609"/>
                    </a:cubicBezTo>
                    <a:cubicBezTo>
                      <a:pt x="3949" y="2338"/>
                      <a:pt x="2920" y="3289"/>
                      <a:pt x="2099" y="4405"/>
                    </a:cubicBezTo>
                    <a:cubicBezTo>
                      <a:pt x="2708" y="5484"/>
                      <a:pt x="3433" y="6491"/>
                      <a:pt x="4256" y="7407"/>
                    </a:cubicBezTo>
                    <a:cubicBezTo>
                      <a:pt x="4557" y="7261"/>
                      <a:pt x="4895" y="7176"/>
                      <a:pt x="5251" y="71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endParaRPr>
              </a:p>
            </p:txBody>
          </p:sp>
          <p:grpSp>
            <p:nvGrpSpPr>
              <p:cNvPr id="277" name="Google Shape;277;p32"/>
              <p:cNvGrpSpPr/>
              <p:nvPr/>
            </p:nvGrpSpPr>
            <p:grpSpPr>
              <a:xfrm>
                <a:off x="3365004" y="2499308"/>
                <a:ext cx="2242831" cy="329376"/>
                <a:chOff x="3365004" y="2499308"/>
                <a:chExt cx="2242831" cy="329376"/>
              </a:xfrm>
            </p:grpSpPr>
            <p:sp>
              <p:nvSpPr>
                <p:cNvPr id="278" name="Google Shape;278;p32"/>
                <p:cNvSpPr/>
                <p:nvPr/>
              </p:nvSpPr>
              <p:spPr>
                <a:xfrm>
                  <a:off x="3365004" y="2623756"/>
                  <a:ext cx="269643" cy="204928"/>
                </a:xfrm>
                <a:custGeom>
                  <a:rect b="b" l="l" r="r" t="t"/>
                  <a:pathLst>
                    <a:path extrusionOk="0" h="21471" w="21254">
                      <a:moveTo>
                        <a:pt x="18030" y="19454"/>
                      </a:moveTo>
                      <a:cubicBezTo>
                        <a:pt x="17963" y="19996"/>
                        <a:pt x="19394" y="20889"/>
                        <a:pt x="19531" y="19301"/>
                      </a:cubicBezTo>
                      <a:cubicBezTo>
                        <a:pt x="20145" y="12136"/>
                        <a:pt x="19088" y="10075"/>
                        <a:pt x="19088" y="10075"/>
                      </a:cubicBezTo>
                      <a:lnTo>
                        <a:pt x="17606" y="11177"/>
                      </a:lnTo>
                      <a:cubicBezTo>
                        <a:pt x="17606" y="11177"/>
                        <a:pt x="18863" y="12767"/>
                        <a:pt x="18030" y="19454"/>
                      </a:cubicBezTo>
                      <a:close/>
                      <a:moveTo>
                        <a:pt x="20733" y="6972"/>
                      </a:moveTo>
                      <a:lnTo>
                        <a:pt x="11887" y="388"/>
                      </a:lnTo>
                      <a:cubicBezTo>
                        <a:pt x="11194" y="-129"/>
                        <a:pt x="10060" y="-129"/>
                        <a:pt x="9367" y="388"/>
                      </a:cubicBezTo>
                      <a:lnTo>
                        <a:pt x="519" y="6972"/>
                      </a:lnTo>
                      <a:cubicBezTo>
                        <a:pt x="-173" y="7489"/>
                        <a:pt x="-173" y="8333"/>
                        <a:pt x="519" y="8848"/>
                      </a:cubicBezTo>
                      <a:lnTo>
                        <a:pt x="9367" y="15434"/>
                      </a:lnTo>
                      <a:cubicBezTo>
                        <a:pt x="10060" y="15950"/>
                        <a:pt x="11194" y="15950"/>
                        <a:pt x="11887" y="15434"/>
                      </a:cubicBezTo>
                      <a:lnTo>
                        <a:pt x="17606" y="11177"/>
                      </a:lnTo>
                      <a:lnTo>
                        <a:pt x="11405" y="9246"/>
                      </a:lnTo>
                      <a:cubicBezTo>
                        <a:pt x="11166" y="9325"/>
                        <a:pt x="10902" y="9369"/>
                        <a:pt x="10627" y="9369"/>
                      </a:cubicBezTo>
                      <a:cubicBezTo>
                        <a:pt x="9510" y="9369"/>
                        <a:pt x="8604" y="8653"/>
                        <a:pt x="8604" y="7770"/>
                      </a:cubicBezTo>
                      <a:cubicBezTo>
                        <a:pt x="8604" y="6886"/>
                        <a:pt x="9510" y="6170"/>
                        <a:pt x="10627" y="6170"/>
                      </a:cubicBezTo>
                      <a:cubicBezTo>
                        <a:pt x="11495" y="6170"/>
                        <a:pt x="12232" y="6603"/>
                        <a:pt x="12520" y="7209"/>
                      </a:cubicBezTo>
                      <a:lnTo>
                        <a:pt x="19088" y="10075"/>
                      </a:lnTo>
                      <a:lnTo>
                        <a:pt x="20733" y="8848"/>
                      </a:lnTo>
                      <a:cubicBezTo>
                        <a:pt x="21427" y="8333"/>
                        <a:pt x="21427" y="7489"/>
                        <a:pt x="20733" y="6972"/>
                      </a:cubicBezTo>
                      <a:close/>
                      <a:moveTo>
                        <a:pt x="3508" y="13898"/>
                      </a:moveTo>
                      <a:cubicBezTo>
                        <a:pt x="4002" y="16554"/>
                        <a:pt x="4628" y="17714"/>
                        <a:pt x="6720" y="18930"/>
                      </a:cubicBezTo>
                      <a:cubicBezTo>
                        <a:pt x="8812" y="20144"/>
                        <a:pt x="9807" y="21471"/>
                        <a:pt x="10627" y="21471"/>
                      </a:cubicBezTo>
                      <a:cubicBezTo>
                        <a:pt x="11447" y="21471"/>
                        <a:pt x="12378" y="20309"/>
                        <a:pt x="14470" y="19093"/>
                      </a:cubicBezTo>
                      <a:cubicBezTo>
                        <a:pt x="16562" y="17877"/>
                        <a:pt x="16004" y="17508"/>
                        <a:pt x="16497" y="14853"/>
                      </a:cubicBezTo>
                      <a:lnTo>
                        <a:pt x="10627" y="18646"/>
                      </a:lnTo>
                      <a:cubicBezTo>
                        <a:pt x="10627" y="18646"/>
                        <a:pt x="3508" y="13898"/>
                        <a:pt x="3508" y="1389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Yeseva One"/>
                    <a:ea typeface="Yeseva One"/>
                    <a:cs typeface="Yeseva One"/>
                    <a:sym typeface="Yeseva One"/>
                  </a:endParaRPr>
                </a:p>
              </p:txBody>
            </p:sp>
            <p:sp>
              <p:nvSpPr>
                <p:cNvPr id="279" name="Google Shape;279;p32"/>
                <p:cNvSpPr/>
                <p:nvPr/>
              </p:nvSpPr>
              <p:spPr>
                <a:xfrm>
                  <a:off x="3910204" y="2499308"/>
                  <a:ext cx="1697631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zh-CN" sz="2000">
                      <a:solidFill>
                        <a:schemeClr val="lt1"/>
                      </a:solidFill>
                      <a:latin typeface="Yeseva One"/>
                      <a:ea typeface="Yeseva One"/>
                      <a:cs typeface="Yeseva One"/>
                      <a:sym typeface="Yeseva One"/>
                    </a:rPr>
                    <a:t>3 Automated Scripts </a:t>
                  </a:r>
                  <a:endParaRPr b="1" sz="2000">
                    <a:solidFill>
                      <a:schemeClr val="lt1"/>
                    </a:solidFill>
                    <a:latin typeface="Yeseva One"/>
                    <a:ea typeface="Yeseva One"/>
                    <a:cs typeface="Yeseva One"/>
                    <a:sym typeface="Yeseva One"/>
                  </a:endParaRPr>
                </a:p>
              </p:txBody>
            </p:sp>
          </p:grpSp>
          <p:grpSp>
            <p:nvGrpSpPr>
              <p:cNvPr id="280" name="Google Shape;280;p32"/>
              <p:cNvGrpSpPr/>
              <p:nvPr/>
            </p:nvGrpSpPr>
            <p:grpSpPr>
              <a:xfrm>
                <a:off x="875420" y="4034481"/>
                <a:ext cx="2173387" cy="314084"/>
                <a:chOff x="875420" y="4034481"/>
                <a:chExt cx="2173387" cy="314084"/>
              </a:xfrm>
            </p:grpSpPr>
            <p:sp>
              <p:nvSpPr>
                <p:cNvPr id="281" name="Google Shape;281;p32"/>
                <p:cNvSpPr/>
                <p:nvPr/>
              </p:nvSpPr>
              <p:spPr>
                <a:xfrm>
                  <a:off x="875420" y="4147203"/>
                  <a:ext cx="218144" cy="201362"/>
                </a:xfrm>
                <a:custGeom>
                  <a:rect b="b" l="l" r="r" t="t"/>
                  <a:pathLst>
                    <a:path extrusionOk="0" h="21600" w="21600">
                      <a:moveTo>
                        <a:pt x="19938" y="6750"/>
                      </a:moveTo>
                      <a:cubicBezTo>
                        <a:pt x="19938" y="7481"/>
                        <a:pt x="19530" y="8241"/>
                        <a:pt x="18712" y="9028"/>
                      </a:cubicBezTo>
                      <a:cubicBezTo>
                        <a:pt x="17894" y="9816"/>
                        <a:pt x="16875" y="10345"/>
                        <a:pt x="15655" y="10618"/>
                      </a:cubicBezTo>
                      <a:cubicBezTo>
                        <a:pt x="16295" y="9099"/>
                        <a:pt x="16616" y="7359"/>
                        <a:pt x="16616" y="5400"/>
                      </a:cubicBezTo>
                      <a:lnTo>
                        <a:pt x="19938" y="5400"/>
                      </a:lnTo>
                      <a:cubicBezTo>
                        <a:pt x="19938" y="5400"/>
                        <a:pt x="19938" y="6750"/>
                        <a:pt x="19938" y="6750"/>
                      </a:cubicBezTo>
                      <a:close/>
                      <a:moveTo>
                        <a:pt x="2889" y="9028"/>
                      </a:moveTo>
                      <a:cubicBezTo>
                        <a:pt x="2070" y="8241"/>
                        <a:pt x="1662" y="7481"/>
                        <a:pt x="1662" y="6750"/>
                      </a:cubicBezTo>
                      <a:lnTo>
                        <a:pt x="1662" y="5400"/>
                      </a:lnTo>
                      <a:lnTo>
                        <a:pt x="4984" y="5400"/>
                      </a:lnTo>
                      <a:cubicBezTo>
                        <a:pt x="4984" y="7359"/>
                        <a:pt x="5305" y="9098"/>
                        <a:pt x="5945" y="10617"/>
                      </a:cubicBezTo>
                      <a:cubicBezTo>
                        <a:pt x="4725" y="10345"/>
                        <a:pt x="3706" y="9815"/>
                        <a:pt x="2889" y="9028"/>
                      </a:cubicBezTo>
                      <a:cubicBezTo>
                        <a:pt x="2889" y="9028"/>
                        <a:pt x="2889" y="9028"/>
                        <a:pt x="2889" y="9028"/>
                      </a:cubicBezTo>
                      <a:close/>
                      <a:moveTo>
                        <a:pt x="21237" y="3993"/>
                      </a:moveTo>
                      <a:cubicBezTo>
                        <a:pt x="20994" y="3731"/>
                        <a:pt x="20700" y="3600"/>
                        <a:pt x="20354" y="3600"/>
                      </a:cubicBezTo>
                      <a:lnTo>
                        <a:pt x="16616" y="3600"/>
                      </a:lnTo>
                      <a:lnTo>
                        <a:pt x="16616" y="2250"/>
                      </a:lnTo>
                      <a:cubicBezTo>
                        <a:pt x="16616" y="1631"/>
                        <a:pt x="16413" y="1102"/>
                        <a:pt x="16006" y="661"/>
                      </a:cubicBezTo>
                      <a:cubicBezTo>
                        <a:pt x="15599" y="220"/>
                        <a:pt x="15109" y="0"/>
                        <a:pt x="14538" y="0"/>
                      </a:cubicBezTo>
                      <a:lnTo>
                        <a:pt x="7062" y="0"/>
                      </a:lnTo>
                      <a:cubicBezTo>
                        <a:pt x="6491" y="0"/>
                        <a:pt x="6001" y="220"/>
                        <a:pt x="5595" y="661"/>
                      </a:cubicBezTo>
                      <a:cubicBezTo>
                        <a:pt x="5188" y="1102"/>
                        <a:pt x="4984" y="1631"/>
                        <a:pt x="4984" y="2250"/>
                      </a:cubicBezTo>
                      <a:lnTo>
                        <a:pt x="4984" y="3600"/>
                      </a:lnTo>
                      <a:lnTo>
                        <a:pt x="1246" y="3600"/>
                      </a:lnTo>
                      <a:cubicBezTo>
                        <a:pt x="900" y="3600"/>
                        <a:pt x="606" y="3731"/>
                        <a:pt x="363" y="3993"/>
                      </a:cubicBezTo>
                      <a:cubicBezTo>
                        <a:pt x="121" y="4256"/>
                        <a:pt x="0" y="4575"/>
                        <a:pt x="0" y="4950"/>
                      </a:cubicBezTo>
                      <a:lnTo>
                        <a:pt x="0" y="6750"/>
                      </a:lnTo>
                      <a:cubicBezTo>
                        <a:pt x="0" y="7416"/>
                        <a:pt x="180" y="8086"/>
                        <a:pt x="538" y="8761"/>
                      </a:cubicBezTo>
                      <a:cubicBezTo>
                        <a:pt x="898" y="9436"/>
                        <a:pt x="1382" y="10045"/>
                        <a:pt x="1992" y="10589"/>
                      </a:cubicBezTo>
                      <a:cubicBezTo>
                        <a:pt x="2602" y="11132"/>
                        <a:pt x="3351" y="11590"/>
                        <a:pt x="4238" y="11960"/>
                      </a:cubicBezTo>
                      <a:cubicBezTo>
                        <a:pt x="5125" y="12331"/>
                        <a:pt x="6058" y="12539"/>
                        <a:pt x="7036" y="12585"/>
                      </a:cubicBezTo>
                      <a:cubicBezTo>
                        <a:pt x="7399" y="13092"/>
                        <a:pt x="7810" y="13538"/>
                        <a:pt x="8269" y="13922"/>
                      </a:cubicBezTo>
                      <a:cubicBezTo>
                        <a:pt x="8598" y="14241"/>
                        <a:pt x="8824" y="14580"/>
                        <a:pt x="8950" y="14941"/>
                      </a:cubicBezTo>
                      <a:cubicBezTo>
                        <a:pt x="9076" y="15303"/>
                        <a:pt x="9139" y="15722"/>
                        <a:pt x="9139" y="16200"/>
                      </a:cubicBezTo>
                      <a:cubicBezTo>
                        <a:pt x="9139" y="16706"/>
                        <a:pt x="9006" y="17132"/>
                        <a:pt x="8743" y="17480"/>
                      </a:cubicBezTo>
                      <a:cubicBezTo>
                        <a:pt x="8479" y="17827"/>
                        <a:pt x="8057" y="18000"/>
                        <a:pt x="7477" y="18000"/>
                      </a:cubicBezTo>
                      <a:cubicBezTo>
                        <a:pt x="6828" y="18000"/>
                        <a:pt x="6250" y="18213"/>
                        <a:pt x="5744" y="18640"/>
                      </a:cubicBezTo>
                      <a:cubicBezTo>
                        <a:pt x="5238" y="19067"/>
                        <a:pt x="4984" y="19603"/>
                        <a:pt x="4984" y="20250"/>
                      </a:cubicBezTo>
                      <a:lnTo>
                        <a:pt x="4984" y="21150"/>
                      </a:lnTo>
                      <a:cubicBezTo>
                        <a:pt x="4984" y="21281"/>
                        <a:pt x="5023" y="21389"/>
                        <a:pt x="5101" y="21474"/>
                      </a:cubicBezTo>
                      <a:cubicBezTo>
                        <a:pt x="5180" y="21558"/>
                        <a:pt x="5278" y="21600"/>
                        <a:pt x="5400" y="21600"/>
                      </a:cubicBezTo>
                      <a:lnTo>
                        <a:pt x="16200" y="21600"/>
                      </a:lnTo>
                      <a:cubicBezTo>
                        <a:pt x="16322" y="21600"/>
                        <a:pt x="16421" y="21558"/>
                        <a:pt x="16499" y="21474"/>
                      </a:cubicBezTo>
                      <a:cubicBezTo>
                        <a:pt x="16577" y="21389"/>
                        <a:pt x="16616" y="21281"/>
                        <a:pt x="16616" y="21150"/>
                      </a:cubicBezTo>
                      <a:lnTo>
                        <a:pt x="16616" y="20250"/>
                      </a:lnTo>
                      <a:cubicBezTo>
                        <a:pt x="16616" y="19603"/>
                        <a:pt x="16362" y="19067"/>
                        <a:pt x="15856" y="18640"/>
                      </a:cubicBezTo>
                      <a:cubicBezTo>
                        <a:pt x="15349" y="18213"/>
                        <a:pt x="14772" y="18000"/>
                        <a:pt x="14123" y="18000"/>
                      </a:cubicBezTo>
                      <a:cubicBezTo>
                        <a:pt x="13543" y="18000"/>
                        <a:pt x="13121" y="17827"/>
                        <a:pt x="12857" y="17480"/>
                      </a:cubicBezTo>
                      <a:cubicBezTo>
                        <a:pt x="12594" y="17132"/>
                        <a:pt x="12462" y="16706"/>
                        <a:pt x="12462" y="16200"/>
                      </a:cubicBezTo>
                      <a:cubicBezTo>
                        <a:pt x="12462" y="15722"/>
                        <a:pt x="12524" y="15303"/>
                        <a:pt x="12650" y="14941"/>
                      </a:cubicBezTo>
                      <a:cubicBezTo>
                        <a:pt x="12776" y="14580"/>
                        <a:pt x="13003" y="14241"/>
                        <a:pt x="13331" y="13922"/>
                      </a:cubicBezTo>
                      <a:cubicBezTo>
                        <a:pt x="13790" y="13537"/>
                        <a:pt x="14201" y="13092"/>
                        <a:pt x="14564" y="12585"/>
                      </a:cubicBezTo>
                      <a:cubicBezTo>
                        <a:pt x="15543" y="12539"/>
                        <a:pt x="16475" y="12331"/>
                        <a:pt x="17362" y="11960"/>
                      </a:cubicBezTo>
                      <a:cubicBezTo>
                        <a:pt x="18249" y="11590"/>
                        <a:pt x="18998" y="11132"/>
                        <a:pt x="19608" y="10589"/>
                      </a:cubicBezTo>
                      <a:cubicBezTo>
                        <a:pt x="20218" y="10045"/>
                        <a:pt x="20702" y="9436"/>
                        <a:pt x="21062" y="8761"/>
                      </a:cubicBezTo>
                      <a:cubicBezTo>
                        <a:pt x="21420" y="8086"/>
                        <a:pt x="21600" y="7416"/>
                        <a:pt x="21600" y="6750"/>
                      </a:cubicBezTo>
                      <a:lnTo>
                        <a:pt x="21600" y="4950"/>
                      </a:lnTo>
                      <a:cubicBezTo>
                        <a:pt x="21600" y="4575"/>
                        <a:pt x="21479" y="4256"/>
                        <a:pt x="21237" y="3993"/>
                      </a:cubicBezTo>
                      <a:cubicBezTo>
                        <a:pt x="21237" y="3993"/>
                        <a:pt x="21237" y="3993"/>
                        <a:pt x="21237" y="39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Yeseva One"/>
                    <a:ea typeface="Yeseva One"/>
                    <a:cs typeface="Yeseva One"/>
                    <a:sym typeface="Yeseva One"/>
                  </a:endParaRPr>
                </a:p>
              </p:txBody>
            </p:sp>
            <p:sp>
              <p:nvSpPr>
                <p:cNvPr id="282" name="Google Shape;282;p32"/>
                <p:cNvSpPr/>
                <p:nvPr/>
              </p:nvSpPr>
              <p:spPr>
                <a:xfrm>
                  <a:off x="1351176" y="4034481"/>
                  <a:ext cx="1697631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zh-CN" sz="2000">
                      <a:solidFill>
                        <a:schemeClr val="lt1"/>
                      </a:solidFill>
                      <a:latin typeface="Yeseva One"/>
                      <a:ea typeface="Yeseva One"/>
                      <a:cs typeface="Yeseva One"/>
                      <a:sym typeface="Yeseva One"/>
                    </a:rPr>
                    <a:t>CIS Level 2 </a:t>
                  </a:r>
                  <a:endParaRPr b="1" sz="2000">
                    <a:solidFill>
                      <a:schemeClr val="lt1"/>
                    </a:solidFill>
                    <a:latin typeface="Yeseva One"/>
                    <a:ea typeface="Yeseva One"/>
                    <a:cs typeface="Yeseva One"/>
                    <a:sym typeface="Yeseva One"/>
                  </a:endParaRPr>
                </a:p>
              </p:txBody>
            </p:sp>
          </p:grpSp>
          <p:grpSp>
            <p:nvGrpSpPr>
              <p:cNvPr id="283" name="Google Shape;283;p32"/>
              <p:cNvGrpSpPr/>
              <p:nvPr/>
            </p:nvGrpSpPr>
            <p:grpSpPr>
              <a:xfrm>
                <a:off x="3390754" y="4034481"/>
                <a:ext cx="2217081" cy="327019"/>
                <a:chOff x="3390754" y="4034481"/>
                <a:chExt cx="2217081" cy="327019"/>
              </a:xfrm>
            </p:grpSpPr>
            <p:sp>
              <p:nvSpPr>
                <p:cNvPr id="284" name="Google Shape;284;p32"/>
                <p:cNvSpPr/>
                <p:nvPr/>
              </p:nvSpPr>
              <p:spPr>
                <a:xfrm>
                  <a:off x="3390754" y="4134268"/>
                  <a:ext cx="218144" cy="227232"/>
                </a:xfrm>
                <a:custGeom>
                  <a:rect b="b" l="l" r="r" t="t"/>
                  <a:pathLst>
                    <a:path extrusionOk="0" h="21387" w="20630">
                      <a:moveTo>
                        <a:pt x="15651" y="10439"/>
                      </a:moveTo>
                      <a:cubicBezTo>
                        <a:pt x="14876" y="10985"/>
                        <a:pt x="13809" y="10794"/>
                        <a:pt x="13267" y="10015"/>
                      </a:cubicBezTo>
                      <a:cubicBezTo>
                        <a:pt x="12724" y="9235"/>
                        <a:pt x="12913" y="8160"/>
                        <a:pt x="13688" y="7614"/>
                      </a:cubicBezTo>
                      <a:cubicBezTo>
                        <a:pt x="14302" y="7180"/>
                        <a:pt x="15100" y="7212"/>
                        <a:pt x="15674" y="7633"/>
                      </a:cubicBezTo>
                      <a:cubicBezTo>
                        <a:pt x="15386" y="7808"/>
                        <a:pt x="15187" y="7909"/>
                        <a:pt x="15149" y="7927"/>
                      </a:cubicBezTo>
                      <a:cubicBezTo>
                        <a:pt x="14829" y="8080"/>
                        <a:pt x="14692" y="8465"/>
                        <a:pt x="14842" y="8787"/>
                      </a:cubicBezTo>
                      <a:cubicBezTo>
                        <a:pt x="14952" y="9021"/>
                        <a:pt x="15183" y="9159"/>
                        <a:pt x="15425" y="9159"/>
                      </a:cubicBezTo>
                      <a:cubicBezTo>
                        <a:pt x="15515" y="9159"/>
                        <a:pt x="15608" y="9138"/>
                        <a:pt x="15698" y="9096"/>
                      </a:cubicBezTo>
                      <a:cubicBezTo>
                        <a:pt x="15903" y="8999"/>
                        <a:pt x="16125" y="8881"/>
                        <a:pt x="16356" y="8743"/>
                      </a:cubicBezTo>
                      <a:cubicBezTo>
                        <a:pt x="16460" y="9377"/>
                        <a:pt x="16209" y="10045"/>
                        <a:pt x="15651" y="10439"/>
                      </a:cubicBezTo>
                      <a:close/>
                      <a:moveTo>
                        <a:pt x="20298" y="434"/>
                      </a:moveTo>
                      <a:cubicBezTo>
                        <a:pt x="20181" y="97"/>
                        <a:pt x="19814" y="-81"/>
                        <a:pt x="19481" y="36"/>
                      </a:cubicBezTo>
                      <a:cubicBezTo>
                        <a:pt x="19146" y="153"/>
                        <a:pt x="18970" y="523"/>
                        <a:pt x="19086" y="859"/>
                      </a:cubicBezTo>
                      <a:cubicBezTo>
                        <a:pt x="20075" y="3715"/>
                        <a:pt x="18112" y="5846"/>
                        <a:pt x="16617" y="6988"/>
                      </a:cubicBezTo>
                      <a:lnTo>
                        <a:pt x="16012" y="6118"/>
                      </a:lnTo>
                      <a:cubicBezTo>
                        <a:pt x="15810" y="5827"/>
                        <a:pt x="15355" y="5583"/>
                        <a:pt x="15003" y="5578"/>
                      </a:cubicBezTo>
                      <a:lnTo>
                        <a:pt x="11612" y="5594"/>
                      </a:lnTo>
                      <a:cubicBezTo>
                        <a:pt x="11260" y="5588"/>
                        <a:pt x="10735" y="5751"/>
                        <a:pt x="10445" y="5955"/>
                      </a:cubicBezTo>
                      <a:lnTo>
                        <a:pt x="457" y="13000"/>
                      </a:lnTo>
                      <a:cubicBezTo>
                        <a:pt x="-27" y="13341"/>
                        <a:pt x="-145" y="14013"/>
                        <a:pt x="194" y="14500"/>
                      </a:cubicBezTo>
                      <a:lnTo>
                        <a:pt x="4734" y="21032"/>
                      </a:lnTo>
                      <a:cubicBezTo>
                        <a:pt x="5073" y="21519"/>
                        <a:pt x="5618" y="21461"/>
                        <a:pt x="6101" y="21120"/>
                      </a:cubicBezTo>
                      <a:lnTo>
                        <a:pt x="16090" y="14075"/>
                      </a:lnTo>
                      <a:cubicBezTo>
                        <a:pt x="16378" y="13870"/>
                        <a:pt x="16709" y="13429"/>
                        <a:pt x="16826" y="13093"/>
                      </a:cubicBezTo>
                      <a:lnTo>
                        <a:pt x="17888" y="9729"/>
                      </a:lnTo>
                      <a:cubicBezTo>
                        <a:pt x="18003" y="9393"/>
                        <a:pt x="17932" y="8880"/>
                        <a:pt x="17730" y="8589"/>
                      </a:cubicBezTo>
                      <a:lnTo>
                        <a:pt x="17361" y="8058"/>
                      </a:lnTo>
                      <a:cubicBezTo>
                        <a:pt x="19371" y="6513"/>
                        <a:pt x="21455" y="3778"/>
                        <a:pt x="20298" y="43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Yeseva One"/>
                    <a:ea typeface="Yeseva One"/>
                    <a:cs typeface="Yeseva One"/>
                    <a:sym typeface="Yeseva One"/>
                  </a:endParaRPr>
                </a:p>
              </p:txBody>
            </p:sp>
            <p:sp>
              <p:nvSpPr>
                <p:cNvPr id="285" name="Google Shape;285;p32"/>
                <p:cNvSpPr/>
                <p:nvPr/>
              </p:nvSpPr>
              <p:spPr>
                <a:xfrm>
                  <a:off x="3910204" y="4034481"/>
                  <a:ext cx="1697631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1" sz="2000">
                    <a:solidFill>
                      <a:schemeClr val="lt1"/>
                    </a:solidFill>
                    <a:latin typeface="Yeseva One"/>
                    <a:ea typeface="Yeseva One"/>
                    <a:cs typeface="Yeseva One"/>
                    <a:sym typeface="Yeseva One"/>
                  </a:endParaRPr>
                </a:p>
              </p:txBody>
            </p:sp>
          </p:grpSp>
        </p:grpSp>
      </p:grpSp>
      <p:sp>
        <p:nvSpPr>
          <p:cNvPr id="286" name="Google Shape;286;p32"/>
          <p:cNvSpPr/>
          <p:nvPr/>
        </p:nvSpPr>
        <p:spPr>
          <a:xfrm>
            <a:off x="6189000" y="1812899"/>
            <a:ext cx="2370300" cy="14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24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System Hardening </a:t>
            </a:r>
            <a:endParaRPr sz="11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lnSpc>
                <a:spcPct val="24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crucial for organization to stay</a:t>
            </a:r>
            <a:r>
              <a:rPr lang="zh-CN" sz="16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 </a:t>
            </a:r>
            <a:r>
              <a:rPr lang="zh-CN" sz="11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within the requirements and regulations </a:t>
            </a:r>
            <a:endParaRPr sz="11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lnSpc>
                <a:spcPct val="24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87" name="Google Shape;287;p32"/>
          <p:cNvSpPr/>
          <p:nvPr/>
        </p:nvSpPr>
        <p:spPr>
          <a:xfrm>
            <a:off x="8858481" y="2516601"/>
            <a:ext cx="23703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24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Time </a:t>
            </a:r>
            <a:r>
              <a:rPr lang="zh-CN" sz="1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 Limit for idle RDP</a:t>
            </a:r>
            <a:endParaRPr sz="1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lnSpc>
                <a:spcPct val="24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Prevent the use of Onedrive </a:t>
            </a:r>
            <a:endParaRPr sz="1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lnSpc>
                <a:spcPct val="24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88" name="Google Shape;288;p32"/>
          <p:cNvSpPr/>
          <p:nvPr/>
        </p:nvSpPr>
        <p:spPr>
          <a:xfrm>
            <a:off x="6081741" y="4421744"/>
            <a:ext cx="2370194" cy="1037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24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Here you could describe the detile if you need itHere you could describe the detile if you need it</a:t>
            </a:r>
            <a:endParaRPr sz="1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89" name="Google Shape;289;p32"/>
          <p:cNvSpPr/>
          <p:nvPr/>
        </p:nvSpPr>
        <p:spPr>
          <a:xfrm>
            <a:off x="8858418" y="4421680"/>
            <a:ext cx="23703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24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2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Demo</a:t>
            </a:r>
            <a:endParaRPr sz="22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90" name="Google Shape;290;p32"/>
          <p:cNvSpPr txBox="1"/>
          <p:nvPr/>
        </p:nvSpPr>
        <p:spPr>
          <a:xfrm>
            <a:off x="4656667" y="488673"/>
            <a:ext cx="2878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Compliance </a:t>
            </a:r>
            <a:endParaRPr sz="3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291" name="Google Shape;291;p32"/>
          <p:cNvSpPr txBox="1"/>
          <p:nvPr/>
        </p:nvSpPr>
        <p:spPr>
          <a:xfrm>
            <a:off x="1725900" y="2904725"/>
            <a:ext cx="2370300" cy="16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2" name="Google Shape;29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3063" y="2142513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3"/>
          <p:cNvSpPr txBox="1"/>
          <p:nvPr/>
        </p:nvSpPr>
        <p:spPr>
          <a:xfrm>
            <a:off x="3858600" y="278025"/>
            <a:ext cx="4474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SIEM / Log aggregation system</a:t>
            </a:r>
            <a:endParaRPr sz="3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299" name="Google Shape;2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9025" y="1516308"/>
            <a:ext cx="4933950" cy="433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925" y="488675"/>
            <a:ext cx="1828700" cy="18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49375" y="488675"/>
            <a:ext cx="1828700" cy="18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3925" y="4662825"/>
            <a:ext cx="1828700" cy="182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4"/>
          <p:cNvSpPr txBox="1"/>
          <p:nvPr/>
        </p:nvSpPr>
        <p:spPr>
          <a:xfrm>
            <a:off x="225067" y="2318507"/>
            <a:ext cx="44316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8450" lvl="0" marL="457200" marR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E1E1E1"/>
              </a:buClr>
              <a:buSzPts val="1100"/>
              <a:buFont typeface="Yeseva One"/>
              <a:buChar char="-"/>
            </a:pPr>
            <a:r>
              <a:rPr lang="zh-CN" sz="11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Lambda Function monitors CloudWatch Logs for information matching triggers </a:t>
            </a:r>
            <a:endParaRPr sz="11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-29845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1E1E1"/>
              </a:buClr>
              <a:buSzPts val="1100"/>
              <a:buFont typeface="Yeseva One"/>
              <a:buChar char="-"/>
            </a:pPr>
            <a:r>
              <a:rPr lang="zh-CN" sz="1100">
                <a:solidFill>
                  <a:srgbClr val="E1E1E1"/>
                </a:solidFill>
                <a:latin typeface="Yeseva One"/>
                <a:ea typeface="Yeseva One"/>
                <a:cs typeface="Yeseva One"/>
                <a:sym typeface="Yeseva One"/>
              </a:rPr>
              <a:t>Uses SNS to notify appropriate individual(s)</a:t>
            </a:r>
            <a:endParaRPr sz="11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-29845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1E1E1"/>
              </a:buClr>
              <a:buSzPts val="1100"/>
              <a:buFont typeface="Yeseva One"/>
              <a:buChar char="-"/>
            </a:pPr>
            <a:r>
              <a:t/>
            </a:r>
            <a:endParaRPr sz="11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E1E1E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309" name="Google Shape;309;p34"/>
          <p:cNvSpPr txBox="1"/>
          <p:nvPr/>
        </p:nvSpPr>
        <p:spPr>
          <a:xfrm>
            <a:off x="4472275" y="500200"/>
            <a:ext cx="410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Intrusion Detection</a:t>
            </a:r>
            <a:endParaRPr sz="3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310" name="Google Shape;3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4625" y="1381575"/>
            <a:ext cx="7309551" cy="321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300" y="3890782"/>
            <a:ext cx="4459824" cy="2403909"/>
          </a:xfrm>
          <a:prstGeom prst="rect">
            <a:avLst/>
          </a:prstGeom>
          <a:noFill/>
          <a:ln cap="flat" cmpd="sng" w="3810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12" name="Google Shape;312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05099" y="4185675"/>
            <a:ext cx="3923924" cy="248795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7105" y="0"/>
            <a:ext cx="12259105" cy="6857919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5"/>
          <p:cNvSpPr txBox="1"/>
          <p:nvPr/>
        </p:nvSpPr>
        <p:spPr>
          <a:xfrm>
            <a:off x="3374264" y="2726760"/>
            <a:ext cx="4953000" cy="523200"/>
          </a:xfrm>
          <a:prstGeom prst="rect">
            <a:avLst/>
          </a:pr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>
                <a:solidFill>
                  <a:srgbClr val="052560"/>
                </a:solidFill>
                <a:latin typeface="Yeseva One"/>
                <a:ea typeface="Yeseva One"/>
                <a:cs typeface="Yeseva One"/>
                <a:sym typeface="Yeseva One"/>
              </a:rPr>
              <a:t>from all of us at</a:t>
            </a:r>
            <a:endParaRPr sz="2800">
              <a:solidFill>
                <a:srgbClr val="052560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320" name="Google Shape;320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45225" y="1891090"/>
            <a:ext cx="12191999" cy="83565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5"/>
          <p:cNvSpPr txBox="1"/>
          <p:nvPr/>
        </p:nvSpPr>
        <p:spPr>
          <a:xfrm>
            <a:off x="0" y="690500"/>
            <a:ext cx="12192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72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Thank You</a:t>
            </a:r>
            <a:endParaRPr sz="88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322" name="Google Shape;322;p35"/>
          <p:cNvSpPr txBox="1"/>
          <p:nvPr/>
        </p:nvSpPr>
        <p:spPr>
          <a:xfrm>
            <a:off x="-33600" y="3403600"/>
            <a:ext cx="12259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72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D.E.E.P. Impact </a:t>
            </a:r>
            <a:endParaRPr sz="88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7105" y="0"/>
            <a:ext cx="12259108" cy="6857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3550" y="4658415"/>
            <a:ext cx="12191999" cy="83565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6"/>
          <p:cNvSpPr txBox="1"/>
          <p:nvPr/>
        </p:nvSpPr>
        <p:spPr>
          <a:xfrm>
            <a:off x="-33550" y="3270725"/>
            <a:ext cx="12192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72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Questions?</a:t>
            </a:r>
            <a:endParaRPr sz="88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331" name="Google Shape;331;p36"/>
          <p:cNvSpPr txBox="1"/>
          <p:nvPr/>
        </p:nvSpPr>
        <p:spPr>
          <a:xfrm>
            <a:off x="-33600" y="3403600"/>
            <a:ext cx="122592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8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67106" y="40"/>
            <a:ext cx="12259105" cy="685791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/>
          <p:nvPr/>
        </p:nvSpPr>
        <p:spPr>
          <a:xfrm>
            <a:off x="-33606" y="-25400"/>
            <a:ext cx="12259200" cy="6858000"/>
          </a:xfrm>
          <a:prstGeom prst="rect">
            <a:avLst/>
          </a:prstGeom>
          <a:solidFill>
            <a:srgbClr val="060C1C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" name="Google Shape;114;p19"/>
          <p:cNvSpPr/>
          <p:nvPr/>
        </p:nvSpPr>
        <p:spPr>
          <a:xfrm rot="-2700000">
            <a:off x="4599801" y="3326571"/>
            <a:ext cx="743129" cy="736269"/>
          </a:xfrm>
          <a:prstGeom prst="rect">
            <a:avLst/>
          </a:prstGeom>
          <a:noFill/>
          <a:ln cap="flat" cmpd="sng" w="19050">
            <a:solidFill>
              <a:srgbClr val="B6C6DD">
                <a:alpha val="51764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grpSp>
        <p:nvGrpSpPr>
          <p:cNvPr id="115" name="Google Shape;115;p19"/>
          <p:cNvGrpSpPr/>
          <p:nvPr/>
        </p:nvGrpSpPr>
        <p:grpSpPr>
          <a:xfrm>
            <a:off x="1600453" y="3243835"/>
            <a:ext cx="8999246" cy="2618229"/>
            <a:chOff x="1395764" y="3062856"/>
            <a:chExt cx="8999246" cy="2618229"/>
          </a:xfrm>
        </p:grpSpPr>
        <p:sp>
          <p:nvSpPr>
            <p:cNvPr id="116" name="Google Shape;116;p19"/>
            <p:cNvSpPr txBox="1"/>
            <p:nvPr/>
          </p:nvSpPr>
          <p:spPr>
            <a:xfrm>
              <a:off x="1395764" y="3313628"/>
              <a:ext cx="2788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20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Team Introduction</a:t>
              </a:r>
              <a:endParaRPr b="0" i="0" sz="2000" u="none" cap="none" strike="noStrike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endParaRPr>
            </a:p>
          </p:txBody>
        </p:sp>
        <p:sp>
          <p:nvSpPr>
            <p:cNvPr id="117" name="Google Shape;117;p19"/>
            <p:cNvSpPr txBox="1"/>
            <p:nvPr/>
          </p:nvSpPr>
          <p:spPr>
            <a:xfrm>
              <a:off x="7606210" y="3319953"/>
              <a:ext cx="2788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20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rPr>
                <a:t>Scenario</a:t>
              </a:r>
              <a:endParaRPr sz="2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endParaRPr>
            </a:p>
          </p:txBody>
        </p:sp>
        <p:sp>
          <p:nvSpPr>
            <p:cNvPr id="118" name="Google Shape;118;p19"/>
            <p:cNvSpPr txBox="1"/>
            <p:nvPr/>
          </p:nvSpPr>
          <p:spPr>
            <a:xfrm>
              <a:off x="7505310" y="4879405"/>
              <a:ext cx="27888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20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rPr>
                <a:t>Incident responce &amp; Complience</a:t>
              </a:r>
              <a:endParaRPr sz="2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endParaRPr>
            </a:p>
          </p:txBody>
        </p:sp>
        <p:sp>
          <p:nvSpPr>
            <p:cNvPr id="119" name="Google Shape;119;p19"/>
            <p:cNvSpPr/>
            <p:nvPr/>
          </p:nvSpPr>
          <p:spPr>
            <a:xfrm>
              <a:off x="4308906" y="3062856"/>
              <a:ext cx="914400" cy="9144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48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rPr>
                <a:t>1</a:t>
              </a:r>
              <a:endParaRPr sz="48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endParaRPr>
            </a:p>
          </p:txBody>
        </p:sp>
        <p:sp>
          <p:nvSpPr>
            <p:cNvPr id="120" name="Google Shape;120;p19"/>
            <p:cNvSpPr/>
            <p:nvPr/>
          </p:nvSpPr>
          <p:spPr>
            <a:xfrm>
              <a:off x="6530544" y="3062856"/>
              <a:ext cx="914400" cy="9144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48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rPr>
                <a:t>2</a:t>
              </a:r>
              <a:endParaRPr sz="48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endParaRPr>
            </a:p>
          </p:txBody>
        </p:sp>
        <p:sp>
          <p:nvSpPr>
            <p:cNvPr id="121" name="Google Shape;121;p19"/>
            <p:cNvSpPr/>
            <p:nvPr/>
          </p:nvSpPr>
          <p:spPr>
            <a:xfrm>
              <a:off x="4308906" y="4766685"/>
              <a:ext cx="914400" cy="9144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48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rPr>
                <a:t>3</a:t>
              </a:r>
              <a:endParaRPr sz="48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endParaRPr>
            </a:p>
          </p:txBody>
        </p:sp>
        <p:sp>
          <p:nvSpPr>
            <p:cNvPr id="122" name="Google Shape;122;p19"/>
            <p:cNvSpPr/>
            <p:nvPr/>
          </p:nvSpPr>
          <p:spPr>
            <a:xfrm>
              <a:off x="6530544" y="4766685"/>
              <a:ext cx="914400" cy="9144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48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rPr>
                <a:t>4</a:t>
              </a:r>
              <a:endParaRPr sz="48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endParaRPr>
            </a:p>
          </p:txBody>
        </p:sp>
      </p:grpSp>
      <p:sp>
        <p:nvSpPr>
          <p:cNvPr id="123" name="Google Shape;123;p19"/>
          <p:cNvSpPr/>
          <p:nvPr/>
        </p:nvSpPr>
        <p:spPr>
          <a:xfrm rot="-2700000">
            <a:off x="4597371" y="5046254"/>
            <a:ext cx="743129" cy="736269"/>
          </a:xfrm>
          <a:prstGeom prst="rect">
            <a:avLst/>
          </a:prstGeom>
          <a:noFill/>
          <a:ln cap="flat" cmpd="sng" w="19050">
            <a:solidFill>
              <a:srgbClr val="B6C6DD">
                <a:alpha val="51764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124" name="Google Shape;124;p19"/>
          <p:cNvSpPr/>
          <p:nvPr/>
        </p:nvSpPr>
        <p:spPr>
          <a:xfrm rot="-2700000">
            <a:off x="6817808" y="3326571"/>
            <a:ext cx="743129" cy="736269"/>
          </a:xfrm>
          <a:prstGeom prst="rect">
            <a:avLst/>
          </a:prstGeom>
          <a:noFill/>
          <a:ln cap="flat" cmpd="sng" w="19050">
            <a:solidFill>
              <a:srgbClr val="B6C6DD">
                <a:alpha val="51764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125" name="Google Shape;125;p19"/>
          <p:cNvSpPr/>
          <p:nvPr/>
        </p:nvSpPr>
        <p:spPr>
          <a:xfrm rot="-2700000">
            <a:off x="6815378" y="5046254"/>
            <a:ext cx="743129" cy="736269"/>
          </a:xfrm>
          <a:prstGeom prst="rect">
            <a:avLst/>
          </a:prstGeom>
          <a:noFill/>
          <a:ln cap="flat" cmpd="sng" w="19050">
            <a:solidFill>
              <a:srgbClr val="B6C6DD">
                <a:alpha val="51764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grpSp>
        <p:nvGrpSpPr>
          <p:cNvPr id="126" name="Google Shape;126;p19"/>
          <p:cNvGrpSpPr/>
          <p:nvPr/>
        </p:nvGrpSpPr>
        <p:grpSpPr>
          <a:xfrm>
            <a:off x="2712655" y="1538748"/>
            <a:ext cx="6671490" cy="847292"/>
            <a:chOff x="738960" y="2514600"/>
            <a:chExt cx="6671490" cy="847292"/>
          </a:xfrm>
        </p:grpSpPr>
        <p:sp>
          <p:nvSpPr>
            <p:cNvPr id="127" name="Google Shape;127;p19"/>
            <p:cNvSpPr txBox="1"/>
            <p:nvPr/>
          </p:nvSpPr>
          <p:spPr>
            <a:xfrm>
              <a:off x="971550" y="2514600"/>
              <a:ext cx="6438900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4800">
                  <a:solidFill>
                    <a:schemeClr val="lt1"/>
                  </a:solidFill>
                  <a:latin typeface="Yeseva One"/>
                  <a:ea typeface="Yeseva One"/>
                  <a:cs typeface="Yeseva One"/>
                  <a:sym typeface="Yeseva One"/>
                </a:rPr>
                <a:t>Overview</a:t>
              </a:r>
              <a:endParaRPr sz="48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endParaRPr>
            </a:p>
          </p:txBody>
        </p:sp>
        <p:cxnSp>
          <p:nvCxnSpPr>
            <p:cNvPr id="128" name="Google Shape;128;p19"/>
            <p:cNvCxnSpPr/>
            <p:nvPr/>
          </p:nvCxnSpPr>
          <p:spPr>
            <a:xfrm>
              <a:off x="738960" y="3361892"/>
              <a:ext cx="6598920" cy="0"/>
            </a:xfrm>
            <a:prstGeom prst="straightConnector1">
              <a:avLst/>
            </a:prstGeom>
            <a:noFill/>
            <a:ln cap="flat" cmpd="sng" w="25400">
              <a:solidFill>
                <a:srgbClr val="B6C6DD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29" name="Google Shape;129;p19"/>
          <p:cNvSpPr txBox="1"/>
          <p:nvPr/>
        </p:nvSpPr>
        <p:spPr>
          <a:xfrm>
            <a:off x="1050274" y="5214275"/>
            <a:ext cx="333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Infrastructure</a:t>
            </a:r>
            <a:endParaRPr b="0" i="0" sz="2000" u="none" cap="none" strike="noStrike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0"/>
          <p:cNvPicPr preferRelativeResize="0"/>
          <p:nvPr/>
        </p:nvPicPr>
        <p:blipFill rotWithShape="1">
          <a:blip r:embed="rId3">
            <a:alphaModFix/>
          </a:blip>
          <a:srcRect b="0" l="22029" r="22029" t="0"/>
          <a:stretch/>
        </p:blipFill>
        <p:spPr>
          <a:xfrm rot="-5400000">
            <a:off x="2667001" y="-2667002"/>
            <a:ext cx="6858002" cy="12192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/>
        </p:nvSpPr>
        <p:spPr>
          <a:xfrm>
            <a:off x="5462455" y="529861"/>
            <a:ext cx="63321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8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D.E.E.P Impact</a:t>
            </a:r>
            <a:endParaRPr sz="8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8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Team</a:t>
            </a:r>
            <a:endParaRPr sz="8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4800" y="1408087"/>
            <a:ext cx="4629576" cy="404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/>
        </p:nvSpPr>
        <p:spPr>
          <a:xfrm>
            <a:off x="4656667" y="488673"/>
            <a:ext cx="2878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Breanna Taylor</a:t>
            </a:r>
            <a:endParaRPr sz="36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8600" y="2131502"/>
            <a:ext cx="3508075" cy="350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/>
        </p:nvSpPr>
        <p:spPr>
          <a:xfrm>
            <a:off x="6096000" y="2446025"/>
            <a:ext cx="5426400" cy="26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050" y="5639575"/>
            <a:ext cx="579300" cy="5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3050" y="6203625"/>
            <a:ext cx="507799" cy="5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 txBox="1"/>
          <p:nvPr/>
        </p:nvSpPr>
        <p:spPr>
          <a:xfrm>
            <a:off x="5560850" y="5675275"/>
            <a:ext cx="3111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https://github.com/Btaylor007</a:t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5624750" y="6235963"/>
            <a:ext cx="29841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www.linkedin.com/in/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breanna-t-341637296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5053050" y="2744200"/>
            <a:ext cx="6509700" cy="21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 </a:t>
            </a: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year Air Force Veteran 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 Electronic Maintenance Techician 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Security + (2024) 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t/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/>
        </p:nvSpPr>
        <p:spPr>
          <a:xfrm>
            <a:off x="4656680" y="488675"/>
            <a:ext cx="4692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Tommy S Taylor II</a:t>
            </a:r>
            <a:endParaRPr sz="36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0200" y="1953025"/>
            <a:ext cx="3406475" cy="340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050" y="5639575"/>
            <a:ext cx="579300" cy="5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3050" y="6203625"/>
            <a:ext cx="507799" cy="5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/>
          <p:nvPr/>
        </p:nvSpPr>
        <p:spPr>
          <a:xfrm>
            <a:off x="5560850" y="5675275"/>
            <a:ext cx="3111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https://github.com/taylortommy23</a:t>
            </a:r>
            <a:endParaRPr sz="13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1" name="Google Shape;161;p22"/>
          <p:cNvSpPr txBox="1"/>
          <p:nvPr/>
        </p:nvSpPr>
        <p:spPr>
          <a:xfrm>
            <a:off x="5624750" y="6235963"/>
            <a:ext cx="29841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https://www.linkedin.com/in/taylortommy/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2" name="Google Shape;162;p22"/>
          <p:cNvSpPr txBox="1"/>
          <p:nvPr/>
        </p:nvSpPr>
        <p:spPr>
          <a:xfrm>
            <a:off x="4996475" y="2150325"/>
            <a:ext cx="65097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</a:t>
            </a: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year military veteran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ITIL, Cyber Security Analyst, Fiber Optics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Bachalors degree in Information System Security	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American Military Univeristy 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Professional Exeriance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Cable Installer (Army) First Sergeant (Army) 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Return to tech and Cyber Security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Code Fellows, ITF+(2023), Net+ &amp; Sec+ (Exp. 2024)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/>
        </p:nvSpPr>
        <p:spPr>
          <a:xfrm>
            <a:off x="4656675" y="488675"/>
            <a:ext cx="3268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Festus</a:t>
            </a:r>
            <a:endParaRPr sz="36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Oguhebe, Jr. </a:t>
            </a:r>
            <a:endParaRPr sz="36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100" y="1814148"/>
            <a:ext cx="3799575" cy="379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050" y="5639575"/>
            <a:ext cx="579300" cy="5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3050" y="6203625"/>
            <a:ext cx="507799" cy="5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 txBox="1"/>
          <p:nvPr/>
        </p:nvSpPr>
        <p:spPr>
          <a:xfrm>
            <a:off x="5560850" y="5675275"/>
            <a:ext cx="4002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7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https://github.com/focodecided/</a:t>
            </a:r>
            <a:endParaRPr sz="17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3" name="Google Shape;173;p23"/>
          <p:cNvSpPr txBox="1"/>
          <p:nvPr/>
        </p:nvSpPr>
        <p:spPr>
          <a:xfrm>
            <a:off x="5624750" y="6235975"/>
            <a:ext cx="52908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https://www.linkedin.com/in/festus-oguhebe-jr-foco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5053050" y="2744200"/>
            <a:ext cx="6509700" cy="21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15 years Army/Air Force veteran;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Military Intelligence officer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Medical Logistics and Readiness Officer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Hold Masters degrees in MBA and Healthcare Administration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University of Alabama at Birmingham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ITF Cert., Working on Network Cert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/>
          <p:nvPr/>
        </p:nvSpPr>
        <p:spPr>
          <a:xfrm>
            <a:off x="4656667" y="488673"/>
            <a:ext cx="2878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David</a:t>
            </a:r>
            <a:endParaRPr sz="36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Renteria</a:t>
            </a:r>
            <a:endParaRPr sz="36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2475" y="1706900"/>
            <a:ext cx="3444200" cy="34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050" y="5639575"/>
            <a:ext cx="579300" cy="5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3050" y="6203625"/>
            <a:ext cx="507799" cy="5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4"/>
          <p:cNvSpPr txBox="1"/>
          <p:nvPr/>
        </p:nvSpPr>
        <p:spPr>
          <a:xfrm>
            <a:off x="5560850" y="6203550"/>
            <a:ext cx="4216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https://www.linkedin.com/in/drent23/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5632350" y="5707663"/>
            <a:ext cx="29841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https://github.com/drent23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4997175" y="2059775"/>
            <a:ext cx="6509700" cy="21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 Army veteran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Aspiring IT Ops &amp; Cybersecurity professional hoping to enhance an organization’s digital infrastructure and leave it and the team better than it was before my arrival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/>
        </p:nvSpPr>
        <p:spPr>
          <a:xfrm>
            <a:off x="4656667" y="488673"/>
            <a:ext cx="2878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Hector</a:t>
            </a:r>
            <a:endParaRPr sz="3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Cordova</a:t>
            </a:r>
            <a:endParaRPr sz="30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193" name="Google Shape;1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800" y="2188375"/>
            <a:ext cx="3542875" cy="35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050" y="5639575"/>
            <a:ext cx="579300" cy="5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3050" y="6203625"/>
            <a:ext cx="507799" cy="5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5"/>
          <p:cNvSpPr txBox="1"/>
          <p:nvPr/>
        </p:nvSpPr>
        <p:spPr>
          <a:xfrm>
            <a:off x="5560850" y="5675275"/>
            <a:ext cx="4869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70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/>
              </a:rPr>
              <a:t>https://github.com/Hector2024</a:t>
            </a:r>
            <a:r>
              <a:rPr lang="zh-CN" sz="17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7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7" name="Google Shape;197;p25"/>
          <p:cNvSpPr txBox="1"/>
          <p:nvPr/>
        </p:nvSpPr>
        <p:spPr>
          <a:xfrm>
            <a:off x="5624750" y="6235975"/>
            <a:ext cx="4869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7"/>
              </a:rPr>
              <a:t>https://www.linkedin.com/in/hector-a-cordova/</a:t>
            </a:r>
            <a:r>
              <a:rPr lang="zh-CN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8" name="Google Shape;198;p25"/>
          <p:cNvSpPr txBox="1"/>
          <p:nvPr/>
        </p:nvSpPr>
        <p:spPr>
          <a:xfrm>
            <a:off x="5053050" y="2744200"/>
            <a:ext cx="6509700" cy="25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</a:t>
            </a: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year military veteran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Signal support system specailist.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Professional Exeriance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NCR Corporation, Customer engineer.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Tech and Cyber Security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Code Fellows, ITF+(2023), Net+(2024), Sec+ (Exp. 2024)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/>
          <p:nvPr/>
        </p:nvSpPr>
        <p:spPr>
          <a:xfrm>
            <a:off x="4656667" y="488673"/>
            <a:ext cx="2878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William</a:t>
            </a:r>
            <a:endParaRPr sz="36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>
                <a:solidFill>
                  <a:schemeClr val="lt1"/>
                </a:solidFill>
                <a:latin typeface="Yeseva One"/>
                <a:ea typeface="Yeseva One"/>
                <a:cs typeface="Yeseva One"/>
                <a:sym typeface="Yeseva One"/>
              </a:rPr>
              <a:t>Baur</a:t>
            </a:r>
            <a:endParaRPr sz="3600">
              <a:solidFill>
                <a:schemeClr val="lt1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pic>
        <p:nvPicPr>
          <p:cNvPr id="205" name="Google Shape;20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425" y="1955897"/>
            <a:ext cx="3620250" cy="362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050" y="5639575"/>
            <a:ext cx="579300" cy="5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3050" y="6203625"/>
            <a:ext cx="507799" cy="507776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6"/>
          <p:cNvSpPr txBox="1"/>
          <p:nvPr/>
        </p:nvSpPr>
        <p:spPr>
          <a:xfrm>
            <a:off x="5560850" y="5675275"/>
            <a:ext cx="3111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7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https://github.com/Wrbaur</a:t>
            </a:r>
            <a:endParaRPr sz="17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9" name="Google Shape;209;p26"/>
          <p:cNvSpPr txBox="1"/>
          <p:nvPr/>
        </p:nvSpPr>
        <p:spPr>
          <a:xfrm>
            <a:off x="5624750" y="6235963"/>
            <a:ext cx="29841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https://www.linkedin.com/in/williamrbaur/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0" name="Google Shape;210;p26"/>
          <p:cNvSpPr txBox="1"/>
          <p:nvPr/>
        </p:nvSpPr>
        <p:spPr>
          <a:xfrm>
            <a:off x="5053050" y="2769000"/>
            <a:ext cx="6509700" cy="21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12 year military veteran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Linux, Windows, System Admin, Teaching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Bachalors degree in Finance 	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Depaul Univeristy 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Professional Exeriance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CVS (AM), Chase (BRM), Tatum (SD) 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●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Return to tech and Cyber Security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Char char="○"/>
            </a:pPr>
            <a:r>
              <a:rPr lang="zh-C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Code Fellows, ITF+(2023), Net+ &amp; Sec+ (Exp. 2024)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pus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自定义 1275">
      <a:dk1>
        <a:srgbClr val="D8D8D8"/>
      </a:dk1>
      <a:lt1>
        <a:srgbClr val="FFFFFF"/>
      </a:lt1>
      <a:dk2>
        <a:srgbClr val="D8D8D8"/>
      </a:dk2>
      <a:lt2>
        <a:srgbClr val="E7E6E6"/>
      </a:lt2>
      <a:accent1>
        <a:srgbClr val="70CFFF"/>
      </a:accent1>
      <a:accent2>
        <a:srgbClr val="70CFFF"/>
      </a:accent2>
      <a:accent3>
        <a:srgbClr val="70CFFF"/>
      </a:accent3>
      <a:accent4>
        <a:srgbClr val="70CFFF"/>
      </a:accent4>
      <a:accent5>
        <a:srgbClr val="70CFFF"/>
      </a:accent5>
      <a:accent6>
        <a:srgbClr val="70CFFF"/>
      </a:accent6>
      <a:hlink>
        <a:srgbClr val="70CFFF"/>
      </a:hlink>
      <a:folHlink>
        <a:srgbClr val="70C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